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embeddedFontLst>
    <p:embeddedFont>
      <p:font typeface="Columbia Stamp" panose="00000400000000000000" pitchFamily="2" charset="0"/>
      <p:regular r:id="rId27"/>
    </p:embeddedFont>
    <p:embeddedFont>
      <p:font typeface="Calibri" panose="020F0502020204030204" pitchFamily="34" charset="0"/>
      <p:regular r:id="rId28"/>
      <p:bold r:id="rId29"/>
      <p:italic r:id="rId30"/>
      <p:boldItalic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D3EA"/>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44"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7CD99D-BA4F-41C7-88E4-35A92584F25A}" type="datetimeFigureOut">
              <a:rPr lang="en-US" smtClean="0"/>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76D18F-218A-41D0-B99C-AD2EA8AE1F3C}" type="slidenum">
              <a:rPr lang="en-US" smtClean="0"/>
              <a:t>‹#›</a:t>
            </a:fld>
            <a:endParaRPr lang="en-US"/>
          </a:p>
        </p:txBody>
      </p:sp>
    </p:spTree>
    <p:extLst>
      <p:ext uri="{BB962C8B-B14F-4D97-AF65-F5344CB8AC3E}">
        <p14:creationId xmlns:p14="http://schemas.microsoft.com/office/powerpoint/2010/main" val="1902411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7CD99D-BA4F-41C7-88E4-35A92584F25A}" type="datetimeFigureOut">
              <a:rPr lang="en-US" smtClean="0"/>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76D18F-218A-41D0-B99C-AD2EA8AE1F3C}" type="slidenum">
              <a:rPr lang="en-US" smtClean="0"/>
              <a:t>‹#›</a:t>
            </a:fld>
            <a:endParaRPr lang="en-US"/>
          </a:p>
        </p:txBody>
      </p:sp>
    </p:spTree>
    <p:extLst>
      <p:ext uri="{BB962C8B-B14F-4D97-AF65-F5344CB8AC3E}">
        <p14:creationId xmlns:p14="http://schemas.microsoft.com/office/powerpoint/2010/main" val="3038397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7CD99D-BA4F-41C7-88E4-35A92584F25A}" type="datetimeFigureOut">
              <a:rPr lang="en-US" smtClean="0"/>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76D18F-218A-41D0-B99C-AD2EA8AE1F3C}" type="slidenum">
              <a:rPr lang="en-US" smtClean="0"/>
              <a:t>‹#›</a:t>
            </a:fld>
            <a:endParaRPr lang="en-US"/>
          </a:p>
        </p:txBody>
      </p:sp>
    </p:spTree>
    <p:extLst>
      <p:ext uri="{BB962C8B-B14F-4D97-AF65-F5344CB8AC3E}">
        <p14:creationId xmlns:p14="http://schemas.microsoft.com/office/powerpoint/2010/main" val="894294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7CD99D-BA4F-41C7-88E4-35A92584F25A}" type="datetimeFigureOut">
              <a:rPr lang="en-US" smtClean="0"/>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76D18F-218A-41D0-B99C-AD2EA8AE1F3C}" type="slidenum">
              <a:rPr lang="en-US" smtClean="0"/>
              <a:t>‹#›</a:t>
            </a:fld>
            <a:endParaRPr lang="en-US"/>
          </a:p>
        </p:txBody>
      </p:sp>
    </p:spTree>
    <p:extLst>
      <p:ext uri="{BB962C8B-B14F-4D97-AF65-F5344CB8AC3E}">
        <p14:creationId xmlns:p14="http://schemas.microsoft.com/office/powerpoint/2010/main" val="139237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7CD99D-BA4F-41C7-88E4-35A92584F25A}" type="datetimeFigureOut">
              <a:rPr lang="en-US" smtClean="0"/>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76D18F-218A-41D0-B99C-AD2EA8AE1F3C}" type="slidenum">
              <a:rPr lang="en-US" smtClean="0"/>
              <a:t>‹#›</a:t>
            </a:fld>
            <a:endParaRPr lang="en-US"/>
          </a:p>
        </p:txBody>
      </p:sp>
    </p:spTree>
    <p:extLst>
      <p:ext uri="{BB962C8B-B14F-4D97-AF65-F5344CB8AC3E}">
        <p14:creationId xmlns:p14="http://schemas.microsoft.com/office/powerpoint/2010/main" val="2046908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7CD99D-BA4F-41C7-88E4-35A92584F25A}" type="datetimeFigureOut">
              <a:rPr lang="en-US" smtClean="0"/>
              <a:t>12/12/2013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76D18F-218A-41D0-B99C-AD2EA8AE1F3C}" type="slidenum">
              <a:rPr lang="en-US" smtClean="0"/>
              <a:t>‹#›</a:t>
            </a:fld>
            <a:endParaRPr lang="en-US"/>
          </a:p>
        </p:txBody>
      </p:sp>
    </p:spTree>
    <p:extLst>
      <p:ext uri="{BB962C8B-B14F-4D97-AF65-F5344CB8AC3E}">
        <p14:creationId xmlns:p14="http://schemas.microsoft.com/office/powerpoint/2010/main" val="3718982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7CD99D-BA4F-41C7-88E4-35A92584F25A}" type="datetimeFigureOut">
              <a:rPr lang="en-US" smtClean="0"/>
              <a:t>12/12/2013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76D18F-218A-41D0-B99C-AD2EA8AE1F3C}" type="slidenum">
              <a:rPr lang="en-US" smtClean="0"/>
              <a:t>‹#›</a:t>
            </a:fld>
            <a:endParaRPr lang="en-US"/>
          </a:p>
        </p:txBody>
      </p:sp>
    </p:spTree>
    <p:extLst>
      <p:ext uri="{BB962C8B-B14F-4D97-AF65-F5344CB8AC3E}">
        <p14:creationId xmlns:p14="http://schemas.microsoft.com/office/powerpoint/2010/main" val="2022015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7CD99D-BA4F-41C7-88E4-35A92584F25A}" type="datetimeFigureOut">
              <a:rPr lang="en-US" smtClean="0"/>
              <a:t>12/12/2013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76D18F-218A-41D0-B99C-AD2EA8AE1F3C}" type="slidenum">
              <a:rPr lang="en-US" smtClean="0"/>
              <a:t>‹#›</a:t>
            </a:fld>
            <a:endParaRPr lang="en-US"/>
          </a:p>
        </p:txBody>
      </p:sp>
    </p:spTree>
    <p:extLst>
      <p:ext uri="{BB962C8B-B14F-4D97-AF65-F5344CB8AC3E}">
        <p14:creationId xmlns:p14="http://schemas.microsoft.com/office/powerpoint/2010/main" val="2779224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7CD99D-BA4F-41C7-88E4-35A92584F25A}" type="datetimeFigureOut">
              <a:rPr lang="en-US" smtClean="0"/>
              <a:t>12/12/2013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76D18F-218A-41D0-B99C-AD2EA8AE1F3C}" type="slidenum">
              <a:rPr lang="en-US" smtClean="0"/>
              <a:t>‹#›</a:t>
            </a:fld>
            <a:endParaRPr lang="en-US"/>
          </a:p>
        </p:txBody>
      </p:sp>
    </p:spTree>
    <p:extLst>
      <p:ext uri="{BB962C8B-B14F-4D97-AF65-F5344CB8AC3E}">
        <p14:creationId xmlns:p14="http://schemas.microsoft.com/office/powerpoint/2010/main" val="57887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7CD99D-BA4F-41C7-88E4-35A92584F25A}" type="datetimeFigureOut">
              <a:rPr lang="en-US" smtClean="0"/>
              <a:t>12/12/2013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76D18F-218A-41D0-B99C-AD2EA8AE1F3C}" type="slidenum">
              <a:rPr lang="en-US" smtClean="0"/>
              <a:t>‹#›</a:t>
            </a:fld>
            <a:endParaRPr lang="en-US"/>
          </a:p>
        </p:txBody>
      </p:sp>
    </p:spTree>
    <p:extLst>
      <p:ext uri="{BB962C8B-B14F-4D97-AF65-F5344CB8AC3E}">
        <p14:creationId xmlns:p14="http://schemas.microsoft.com/office/powerpoint/2010/main" val="1843955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7CD99D-BA4F-41C7-88E4-35A92584F25A}" type="datetimeFigureOut">
              <a:rPr lang="en-US" smtClean="0"/>
              <a:t>12/12/2013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76D18F-218A-41D0-B99C-AD2EA8AE1F3C}" type="slidenum">
              <a:rPr lang="en-US" smtClean="0"/>
              <a:t>‹#›</a:t>
            </a:fld>
            <a:endParaRPr lang="en-US"/>
          </a:p>
        </p:txBody>
      </p:sp>
    </p:spTree>
    <p:extLst>
      <p:ext uri="{BB962C8B-B14F-4D97-AF65-F5344CB8AC3E}">
        <p14:creationId xmlns:p14="http://schemas.microsoft.com/office/powerpoint/2010/main" val="2995090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7CD99D-BA4F-41C7-88E4-35A92584F25A}" type="datetimeFigureOut">
              <a:rPr lang="en-US" smtClean="0"/>
              <a:t>12/12/2013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76D18F-218A-41D0-B99C-AD2EA8AE1F3C}" type="slidenum">
              <a:rPr lang="en-US" smtClean="0"/>
              <a:t>‹#›</a:t>
            </a:fld>
            <a:endParaRPr lang="en-US"/>
          </a:p>
        </p:txBody>
      </p:sp>
    </p:spTree>
    <p:extLst>
      <p:ext uri="{BB962C8B-B14F-4D97-AF65-F5344CB8AC3E}">
        <p14:creationId xmlns:p14="http://schemas.microsoft.com/office/powerpoint/2010/main" val="3341839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solidFill>
                  <a:srgbClr val="0000FF"/>
                </a:solidFill>
                <a:latin typeface="Columbia Stamp" panose="00000400000000000000" pitchFamily="2" charset="0"/>
              </a:rPr>
              <a:t>Figurative Language</a:t>
            </a:r>
            <a:endParaRPr lang="en-US" sz="6000" dirty="0">
              <a:solidFill>
                <a:srgbClr val="0000FF"/>
              </a:solidFill>
              <a:latin typeface="Columbia Stamp" panose="00000400000000000000" pitchFamily="2" charset="0"/>
            </a:endParaRPr>
          </a:p>
        </p:txBody>
      </p:sp>
      <p:sp>
        <p:nvSpPr>
          <p:cNvPr id="3" name="Subtitle 2"/>
          <p:cNvSpPr>
            <a:spLocks noGrp="1"/>
          </p:cNvSpPr>
          <p:nvPr>
            <p:ph type="subTitle" idx="1"/>
          </p:nvPr>
        </p:nvSpPr>
        <p:spPr/>
        <p:txBody>
          <a:bodyPr/>
          <a:lstStyle/>
          <a:p>
            <a:r>
              <a:rPr lang="en-US" dirty="0" smtClean="0">
                <a:solidFill>
                  <a:srgbClr val="28D3EA"/>
                </a:solidFill>
                <a:latin typeface="Columbia Stamp" panose="00000400000000000000" pitchFamily="2" charset="0"/>
              </a:rPr>
              <a:t>a.k.a. “Figures of Speech”</a:t>
            </a:r>
            <a:endParaRPr lang="en-US" dirty="0">
              <a:solidFill>
                <a:srgbClr val="28D3EA"/>
              </a:solidFill>
              <a:latin typeface="Columbia Stamp" panose="00000400000000000000" pitchFamily="2" charset="0"/>
            </a:endParaRPr>
          </a:p>
        </p:txBody>
      </p:sp>
      <p:sp>
        <p:nvSpPr>
          <p:cNvPr id="4" name="TextBox 3"/>
          <p:cNvSpPr txBox="1"/>
          <p:nvPr/>
        </p:nvSpPr>
        <p:spPr>
          <a:xfrm>
            <a:off x="2514600" y="228600"/>
            <a:ext cx="4495800" cy="1077218"/>
          </a:xfrm>
          <a:prstGeom prst="rect">
            <a:avLst/>
          </a:prstGeom>
          <a:noFill/>
        </p:spPr>
        <p:txBody>
          <a:bodyPr wrap="square" rtlCol="0">
            <a:spAutoFit/>
          </a:bodyPr>
          <a:lstStyle/>
          <a:p>
            <a:pPr algn="ctr"/>
            <a:r>
              <a:rPr lang="en-US" sz="1600" i="1" dirty="0" smtClean="0"/>
              <a:t>Peruse this presentation and think about the examples given. You need to write some notes (terms &amp; definitions) AND label the examples on your handout for later reference</a:t>
            </a:r>
            <a:r>
              <a:rPr lang="en-US" sz="1600" i="1" dirty="0" smtClean="0"/>
              <a:t>.</a:t>
            </a:r>
          </a:p>
        </p:txBody>
      </p:sp>
      <p:sp>
        <p:nvSpPr>
          <p:cNvPr id="5" name="Rectangle 4"/>
          <p:cNvSpPr/>
          <p:nvPr/>
        </p:nvSpPr>
        <p:spPr>
          <a:xfrm>
            <a:off x="2628900" y="228600"/>
            <a:ext cx="4267200" cy="1295400"/>
          </a:xfrm>
          <a:prstGeom prst="rect">
            <a:avLst/>
          </a:prstGeom>
          <a:solidFill>
            <a:schemeClr val="accent1">
              <a:alpha val="1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15991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533400"/>
            <a:ext cx="3786806" cy="584775"/>
          </a:xfrm>
          <a:prstGeom prst="rect">
            <a:avLst/>
          </a:prstGeom>
        </p:spPr>
        <p:txBody>
          <a:bodyPr wrap="none">
            <a:spAutoFit/>
          </a:bodyPr>
          <a:lstStyle/>
          <a:p>
            <a:r>
              <a:rPr lang="en-US" sz="3200" dirty="0" smtClean="0">
                <a:solidFill>
                  <a:srgbClr val="28D3EA"/>
                </a:solidFill>
                <a:latin typeface="Columbia Stamp" panose="00000400000000000000" pitchFamily="2" charset="0"/>
              </a:rPr>
              <a:t>PERSONIFICATION</a:t>
            </a:r>
            <a:r>
              <a:rPr lang="en-US" dirty="0" smtClean="0"/>
              <a:t>, cont.</a:t>
            </a:r>
            <a:endParaRPr lang="en-US" dirty="0"/>
          </a:p>
        </p:txBody>
      </p:sp>
      <p:sp>
        <p:nvSpPr>
          <p:cNvPr id="3" name="Rectangle 2"/>
          <p:cNvSpPr/>
          <p:nvPr/>
        </p:nvSpPr>
        <p:spPr>
          <a:xfrm>
            <a:off x="1752600" y="1720840"/>
            <a:ext cx="5715000" cy="3693319"/>
          </a:xfrm>
          <a:prstGeom prst="rect">
            <a:avLst/>
          </a:prstGeom>
        </p:spPr>
        <p:txBody>
          <a:bodyPr wrap="square">
            <a:spAutoFit/>
          </a:bodyPr>
          <a:lstStyle/>
          <a:p>
            <a:r>
              <a:rPr lang="en-US" dirty="0" smtClean="0"/>
              <a:t>   Apparently with no surprise</a:t>
            </a:r>
          </a:p>
          <a:p>
            <a:r>
              <a:rPr lang="en-US" dirty="0" smtClean="0"/>
              <a:t>   to any happy Flower</a:t>
            </a:r>
          </a:p>
          <a:p>
            <a:r>
              <a:rPr lang="en-US" dirty="0" smtClean="0"/>
              <a:t>   The Frost beheads it at its play--</a:t>
            </a:r>
          </a:p>
          <a:p>
            <a:r>
              <a:rPr lang="en-US" dirty="0" smtClean="0"/>
              <a:t>   In accidental power</a:t>
            </a:r>
          </a:p>
          <a:p>
            <a:r>
              <a:rPr lang="en-US" dirty="0" smtClean="0"/>
              <a:t>   The blonde Assassin passes on--</a:t>
            </a:r>
          </a:p>
          <a:p>
            <a:r>
              <a:rPr lang="en-US" dirty="0" smtClean="0"/>
              <a:t>   The Sun proceeds unmoved</a:t>
            </a:r>
          </a:p>
          <a:p>
            <a:r>
              <a:rPr lang="en-US" dirty="0" smtClean="0"/>
              <a:t>   To measure off another Day</a:t>
            </a:r>
          </a:p>
          <a:p>
            <a:r>
              <a:rPr lang="en-US" dirty="0" smtClean="0"/>
              <a:t>   For an approving God</a:t>
            </a:r>
          </a:p>
          <a:p>
            <a:endParaRPr lang="en-US" dirty="0"/>
          </a:p>
          <a:p>
            <a:r>
              <a:rPr lang="en-US" dirty="0" smtClean="0"/>
              <a:t>     -- Emily Dickinson</a:t>
            </a:r>
          </a:p>
          <a:p>
            <a:endParaRPr lang="en-US" dirty="0" smtClean="0"/>
          </a:p>
          <a:p>
            <a:endParaRPr lang="en-US" dirty="0" smtClean="0"/>
          </a:p>
          <a:p>
            <a:r>
              <a:rPr lang="en-US" dirty="0" smtClean="0"/>
              <a:t> PURPOSE?</a:t>
            </a:r>
            <a:endParaRPr lang="en-US" dirty="0"/>
          </a:p>
        </p:txBody>
      </p:sp>
      <p:sp>
        <p:nvSpPr>
          <p:cNvPr id="4" name="TextBox 3"/>
          <p:cNvSpPr txBox="1"/>
          <p:nvPr/>
        </p:nvSpPr>
        <p:spPr>
          <a:xfrm>
            <a:off x="5943600" y="1447800"/>
            <a:ext cx="2590800" cy="2062103"/>
          </a:xfrm>
          <a:prstGeom prst="rect">
            <a:avLst/>
          </a:prstGeom>
          <a:noFill/>
        </p:spPr>
        <p:txBody>
          <a:bodyPr wrap="square" rtlCol="0">
            <a:spAutoFit/>
          </a:bodyPr>
          <a:lstStyle/>
          <a:p>
            <a:r>
              <a:rPr lang="en-US" sz="1600" i="1" dirty="0" smtClean="0"/>
              <a:t>How does personification in this poem show attitude/tone? What is the poet suggesting about the Frost? The Sun? What, metaphorically, could the flower, the frost, the sun represent?</a:t>
            </a:r>
            <a:endParaRPr lang="en-US" sz="1600" i="1" dirty="0"/>
          </a:p>
        </p:txBody>
      </p:sp>
      <p:sp>
        <p:nvSpPr>
          <p:cNvPr id="5" name="Rectangle 4"/>
          <p:cNvSpPr/>
          <p:nvPr/>
        </p:nvSpPr>
        <p:spPr>
          <a:xfrm>
            <a:off x="5867400" y="1447800"/>
            <a:ext cx="2667000" cy="2119699"/>
          </a:xfrm>
          <a:prstGeom prst="rect">
            <a:avLst/>
          </a:prstGeom>
          <a:solidFill>
            <a:schemeClr val="accent1">
              <a:alpha val="2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12180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304799"/>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2992816" y="1074240"/>
            <a:ext cx="2137124" cy="800219"/>
          </a:xfrm>
          <a:prstGeom prst="rect">
            <a:avLst/>
          </a:prstGeom>
        </p:spPr>
        <p:txBody>
          <a:bodyPr wrap="none">
            <a:spAutoFit/>
          </a:bodyPr>
          <a:lstStyle/>
          <a:p>
            <a:pPr algn="ctr"/>
            <a:r>
              <a:rPr lang="en-US" sz="2800" dirty="0" smtClean="0">
                <a:solidFill>
                  <a:srgbClr val="28D3EA"/>
                </a:solidFill>
                <a:latin typeface="Columbia Stamp" panose="00000400000000000000" pitchFamily="2" charset="0"/>
              </a:rPr>
              <a:t>APOSTROPHE</a:t>
            </a:r>
            <a:r>
              <a:rPr lang="en-US" dirty="0" smtClean="0"/>
              <a:t> </a:t>
            </a:r>
          </a:p>
          <a:p>
            <a:pPr algn="ctr"/>
            <a:r>
              <a:rPr lang="en-US" b="1" dirty="0" smtClean="0">
                <a:solidFill>
                  <a:srgbClr val="FF0000"/>
                </a:solidFill>
              </a:rPr>
              <a:t>(uh-PAW-</a:t>
            </a:r>
            <a:r>
              <a:rPr lang="en-US" b="1" dirty="0" err="1" smtClean="0">
                <a:solidFill>
                  <a:srgbClr val="FF0000"/>
                </a:solidFill>
              </a:rPr>
              <a:t>stra</a:t>
            </a:r>
            <a:r>
              <a:rPr lang="en-US" b="1" dirty="0" smtClean="0">
                <a:solidFill>
                  <a:srgbClr val="FF0000"/>
                </a:solidFill>
              </a:rPr>
              <a:t>-fee)</a:t>
            </a:r>
            <a:endParaRPr lang="en-US" b="1" dirty="0">
              <a:solidFill>
                <a:srgbClr val="FF0000"/>
              </a:solidFill>
            </a:endParaRPr>
          </a:p>
        </p:txBody>
      </p:sp>
      <p:sp>
        <p:nvSpPr>
          <p:cNvPr id="4" name="Rectangle 3"/>
          <p:cNvSpPr/>
          <p:nvPr/>
        </p:nvSpPr>
        <p:spPr>
          <a:xfrm>
            <a:off x="1453081" y="1851349"/>
            <a:ext cx="5943600" cy="4801314"/>
          </a:xfrm>
          <a:prstGeom prst="rect">
            <a:avLst/>
          </a:prstGeom>
        </p:spPr>
        <p:txBody>
          <a:bodyPr wrap="square">
            <a:spAutoFit/>
          </a:bodyPr>
          <a:lstStyle/>
          <a:p>
            <a:pPr marL="285750" indent="-285750">
              <a:buFont typeface="Arial" panose="020B0604020202020204" pitchFamily="34" charset="0"/>
              <a:buChar char="•"/>
            </a:pPr>
            <a:r>
              <a:rPr lang="en-US" dirty="0" smtClean="0"/>
              <a:t>Speech delivered to an inanimate object or an absent person</a:t>
            </a:r>
          </a:p>
          <a:p>
            <a:pPr marL="742950" lvl="1" indent="-285750">
              <a:buFont typeface="Arial" panose="020B0604020202020204" pitchFamily="34" charset="0"/>
              <a:buChar char="•"/>
            </a:pPr>
            <a:r>
              <a:rPr lang="en-US" dirty="0" smtClean="0"/>
              <a:t>(a type of personification)  </a:t>
            </a:r>
          </a:p>
          <a:p>
            <a:pPr marL="742950" lvl="1" indent="-285750">
              <a:buFont typeface="Arial" panose="020B0604020202020204" pitchFamily="34" charset="0"/>
              <a:buChar char="•"/>
            </a:pPr>
            <a:r>
              <a:rPr lang="en-US" dirty="0" smtClean="0"/>
              <a:t>Apostrophe is very dramatic! </a:t>
            </a:r>
          </a:p>
          <a:p>
            <a:pPr marL="742950" lvl="1" indent="-285750">
              <a:buFont typeface="Arial" panose="020B0604020202020204" pitchFamily="34" charset="0"/>
              <a:buChar char="•"/>
            </a:pPr>
            <a:r>
              <a:rPr lang="en-US" dirty="0" smtClean="0"/>
              <a:t>“Oh, happy dagger!”  (Shakespeare)</a:t>
            </a:r>
          </a:p>
          <a:p>
            <a:pPr marL="742950" lvl="1" indent="-285750">
              <a:buFont typeface="Arial" panose="020B0604020202020204" pitchFamily="34" charset="0"/>
              <a:buChar char="•"/>
            </a:pPr>
            <a:r>
              <a:rPr lang="en-US" dirty="0" smtClean="0"/>
              <a:t>“Bright Star, would that I were steadfast as thou art!” (John Keats)</a:t>
            </a:r>
          </a:p>
          <a:p>
            <a:pPr marL="742950" lvl="1" indent="-285750">
              <a:buFont typeface="Arial" panose="020B0604020202020204" pitchFamily="34" charset="0"/>
              <a:buChar char="•"/>
            </a:pPr>
            <a:r>
              <a:rPr lang="en-US" dirty="0" smtClean="0"/>
              <a:t>from “Question” by May Swenson</a:t>
            </a:r>
          </a:p>
          <a:p>
            <a:r>
              <a:rPr lang="en-US" dirty="0"/>
              <a:t>	</a:t>
            </a:r>
            <a:r>
              <a:rPr lang="en-US" dirty="0" smtClean="0"/>
              <a:t>Body my house</a:t>
            </a:r>
          </a:p>
          <a:p>
            <a:r>
              <a:rPr lang="en-US" dirty="0"/>
              <a:t>	</a:t>
            </a:r>
            <a:r>
              <a:rPr lang="en-US" dirty="0" smtClean="0"/>
              <a:t>my horse my hound</a:t>
            </a:r>
          </a:p>
          <a:p>
            <a:r>
              <a:rPr lang="en-US" dirty="0" smtClean="0"/>
              <a:t>	What will I do </a:t>
            </a:r>
          </a:p>
          <a:p>
            <a:r>
              <a:rPr lang="en-US" dirty="0" smtClean="0"/>
              <a:t>	When you are fallen</a:t>
            </a:r>
          </a:p>
          <a:p>
            <a:pPr marL="285750" indent="-285750">
              <a:buFont typeface="Arial" panose="020B0604020202020204" pitchFamily="34" charset="0"/>
              <a:buChar char="•"/>
            </a:pPr>
            <a:endParaRPr lang="en-US" dirty="0" smtClean="0"/>
          </a:p>
          <a:p>
            <a:r>
              <a:rPr lang="en-US" dirty="0" smtClean="0"/>
              <a:t>	Where will I sleep</a:t>
            </a:r>
          </a:p>
          <a:p>
            <a:r>
              <a:rPr lang="en-US" dirty="0" smtClean="0"/>
              <a:t>	How will I ride</a:t>
            </a:r>
          </a:p>
          <a:p>
            <a:r>
              <a:rPr lang="en-US" dirty="0" smtClean="0"/>
              <a:t>	What will I hunt</a:t>
            </a:r>
          </a:p>
          <a:p>
            <a:endParaRPr lang="en-US" dirty="0"/>
          </a:p>
        </p:txBody>
      </p:sp>
      <p:sp>
        <p:nvSpPr>
          <p:cNvPr id="5" name="TextBox 4"/>
          <p:cNvSpPr txBox="1"/>
          <p:nvPr/>
        </p:nvSpPr>
        <p:spPr>
          <a:xfrm>
            <a:off x="5643662" y="4343400"/>
            <a:ext cx="2912952" cy="1569660"/>
          </a:xfrm>
          <a:prstGeom prst="rect">
            <a:avLst/>
          </a:prstGeom>
          <a:noFill/>
        </p:spPr>
        <p:txBody>
          <a:bodyPr wrap="square" rtlCol="0">
            <a:spAutoFit/>
          </a:bodyPr>
          <a:lstStyle/>
          <a:p>
            <a:r>
              <a:rPr lang="en-US" sz="1600" i="1" dirty="0" smtClean="0"/>
              <a:t>Have some fun thinking about the metaphors in this poem:  how is your body your house? your horse? your hound?  What is the big “question” this poem is really asking?</a:t>
            </a:r>
            <a:endParaRPr lang="en-US" sz="1600" i="1" dirty="0"/>
          </a:p>
        </p:txBody>
      </p:sp>
      <p:sp>
        <p:nvSpPr>
          <p:cNvPr id="6" name="Rectangle 5"/>
          <p:cNvSpPr/>
          <p:nvPr/>
        </p:nvSpPr>
        <p:spPr>
          <a:xfrm>
            <a:off x="5486400" y="4343400"/>
            <a:ext cx="3070214" cy="1676400"/>
          </a:xfrm>
          <a:prstGeom prst="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1990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6831" y="224073"/>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3429000" y="838200"/>
            <a:ext cx="1933543" cy="800219"/>
          </a:xfrm>
          <a:prstGeom prst="rect">
            <a:avLst/>
          </a:prstGeom>
        </p:spPr>
        <p:txBody>
          <a:bodyPr wrap="none">
            <a:spAutoFit/>
          </a:bodyPr>
          <a:lstStyle/>
          <a:p>
            <a:pPr algn="ctr"/>
            <a:r>
              <a:rPr lang="en-US" sz="2800" dirty="0" smtClean="0">
                <a:solidFill>
                  <a:srgbClr val="28D3EA"/>
                </a:solidFill>
                <a:latin typeface="Columbia Stamp" panose="00000400000000000000" pitchFamily="2" charset="0"/>
              </a:rPr>
              <a:t>HYPERBOLE</a:t>
            </a:r>
            <a:r>
              <a:rPr lang="en-US" dirty="0" smtClean="0"/>
              <a:t> </a:t>
            </a:r>
          </a:p>
          <a:p>
            <a:pPr algn="ctr"/>
            <a:r>
              <a:rPr lang="en-US" b="1" dirty="0" smtClean="0">
                <a:solidFill>
                  <a:srgbClr val="FF0000"/>
                </a:solidFill>
              </a:rPr>
              <a:t>(hi-PER-</a:t>
            </a:r>
            <a:r>
              <a:rPr lang="en-US" b="1" dirty="0" err="1" smtClean="0">
                <a:solidFill>
                  <a:srgbClr val="FF0000"/>
                </a:solidFill>
              </a:rPr>
              <a:t>bo</a:t>
            </a:r>
            <a:r>
              <a:rPr lang="en-US" b="1" dirty="0" smtClean="0">
                <a:solidFill>
                  <a:srgbClr val="FF0000"/>
                </a:solidFill>
              </a:rPr>
              <a:t>-lee)</a:t>
            </a:r>
            <a:endParaRPr lang="en-US" b="1" dirty="0">
              <a:solidFill>
                <a:srgbClr val="FF0000"/>
              </a:solidFill>
            </a:endParaRPr>
          </a:p>
        </p:txBody>
      </p:sp>
      <p:sp>
        <p:nvSpPr>
          <p:cNvPr id="4" name="Rectangle 3"/>
          <p:cNvSpPr/>
          <p:nvPr/>
        </p:nvSpPr>
        <p:spPr>
          <a:xfrm>
            <a:off x="916663" y="1714619"/>
            <a:ext cx="7239000" cy="4247317"/>
          </a:xfrm>
          <a:prstGeom prst="rect">
            <a:avLst/>
          </a:prstGeom>
        </p:spPr>
        <p:txBody>
          <a:bodyPr wrap="square">
            <a:spAutoFit/>
          </a:bodyPr>
          <a:lstStyle/>
          <a:p>
            <a:pPr marL="285750" indent="-285750">
              <a:buFont typeface="Arial" panose="020B0604020202020204" pitchFamily="34" charset="0"/>
              <a:buChar char="•"/>
            </a:pPr>
            <a:r>
              <a:rPr lang="en-US" dirty="0" smtClean="0"/>
              <a:t>A deliberate misrepresentation of something as more than it really is (an exaggeration)</a:t>
            </a:r>
          </a:p>
          <a:p>
            <a:pPr marL="742950" lvl="1" indent="-285750">
              <a:buFont typeface="Arial" panose="020B0604020202020204" pitchFamily="34" charset="0"/>
              <a:buChar char="•"/>
            </a:pPr>
            <a:r>
              <a:rPr lang="en-US" dirty="0" smtClean="0"/>
              <a:t>Hyperbole is always verbal irony (a discrepancy between what you say and what you mean), so it has a playful or dramatic effect.</a:t>
            </a:r>
          </a:p>
          <a:p>
            <a:pPr marL="742950" lvl="1" indent="-285750">
              <a:buFont typeface="Arial" panose="020B0604020202020204" pitchFamily="34" charset="0"/>
              <a:buChar char="•"/>
            </a:pPr>
            <a:r>
              <a:rPr lang="en-US" dirty="0" smtClean="0"/>
              <a:t>from “Persimmons” by Li-Young Lee</a:t>
            </a:r>
          </a:p>
          <a:p>
            <a:pPr lvl="1"/>
            <a:r>
              <a:rPr lang="en-US" dirty="0" smtClean="0"/>
              <a:t>	    My mother said every persimmon has a sun</a:t>
            </a:r>
          </a:p>
          <a:p>
            <a:r>
              <a:rPr lang="en-US" dirty="0" smtClean="0"/>
              <a:t>	    inside, something golden, glowing,</a:t>
            </a:r>
          </a:p>
          <a:p>
            <a:r>
              <a:rPr lang="en-US" dirty="0" smtClean="0"/>
              <a:t>	    warm as my face.</a:t>
            </a:r>
          </a:p>
          <a:p>
            <a:pPr marL="285750" indent="-285750">
              <a:buFont typeface="Arial" panose="020B0604020202020204" pitchFamily="34" charset="0"/>
              <a:buChar char="•"/>
            </a:pPr>
            <a:endParaRPr lang="en-US" dirty="0" smtClean="0"/>
          </a:p>
          <a:p>
            <a:r>
              <a:rPr lang="en-US" dirty="0" smtClean="0"/>
              <a:t>	   Once, in the cellar, I found two wrapped in newspaper </a:t>
            </a:r>
          </a:p>
          <a:p>
            <a:r>
              <a:rPr lang="en-US" dirty="0" smtClean="0"/>
              <a:t>	   forgotten and not yet ripe.</a:t>
            </a:r>
          </a:p>
          <a:p>
            <a:r>
              <a:rPr lang="en-US" dirty="0" smtClean="0"/>
              <a:t>	   I took them and set them both on my bedroom windowsill,</a:t>
            </a:r>
          </a:p>
          <a:p>
            <a:r>
              <a:rPr lang="en-US" dirty="0" smtClean="0"/>
              <a:t>	   where each morning a cardinal</a:t>
            </a:r>
          </a:p>
          <a:p>
            <a:r>
              <a:rPr lang="en-US" dirty="0" smtClean="0"/>
              <a:t>	   sang.  The sun, the sun.</a:t>
            </a:r>
          </a:p>
          <a:p>
            <a:endParaRPr lang="en-US" dirty="0" smtClean="0"/>
          </a:p>
        </p:txBody>
      </p:sp>
      <p:sp>
        <p:nvSpPr>
          <p:cNvPr id="5" name="TextBox 4"/>
          <p:cNvSpPr txBox="1"/>
          <p:nvPr/>
        </p:nvSpPr>
        <p:spPr>
          <a:xfrm>
            <a:off x="6477000" y="5334000"/>
            <a:ext cx="2133600" cy="584775"/>
          </a:xfrm>
          <a:prstGeom prst="rect">
            <a:avLst/>
          </a:prstGeom>
          <a:noFill/>
        </p:spPr>
        <p:txBody>
          <a:bodyPr wrap="square" rtlCol="0">
            <a:spAutoFit/>
          </a:bodyPr>
          <a:lstStyle/>
          <a:p>
            <a:r>
              <a:rPr lang="en-US" sz="1600" i="1" dirty="0" smtClean="0"/>
              <a:t>What is exaggerated in these stanzas? Why?</a:t>
            </a:r>
            <a:endParaRPr lang="en-US" sz="1600" i="1" dirty="0"/>
          </a:p>
        </p:txBody>
      </p:sp>
      <p:sp>
        <p:nvSpPr>
          <p:cNvPr id="6" name="Rectangle 5"/>
          <p:cNvSpPr/>
          <p:nvPr/>
        </p:nvSpPr>
        <p:spPr>
          <a:xfrm>
            <a:off x="6477000" y="5257800"/>
            <a:ext cx="2133600" cy="704136"/>
          </a:xfrm>
          <a:prstGeom prst="rect">
            <a:avLst/>
          </a:prstGeom>
          <a:solidFill>
            <a:schemeClr val="accent1">
              <a:alpha val="4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34792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28600"/>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3276600" y="1143000"/>
            <a:ext cx="2963440" cy="523220"/>
          </a:xfrm>
          <a:prstGeom prst="rect">
            <a:avLst/>
          </a:prstGeom>
        </p:spPr>
        <p:txBody>
          <a:bodyPr wrap="none">
            <a:spAutoFit/>
          </a:bodyPr>
          <a:lstStyle/>
          <a:p>
            <a:r>
              <a:rPr lang="en-US" sz="2800" dirty="0" smtClean="0">
                <a:solidFill>
                  <a:srgbClr val="28D3EA"/>
                </a:solidFill>
                <a:latin typeface="Columbia Stamp" panose="00000400000000000000" pitchFamily="2" charset="0"/>
              </a:rPr>
              <a:t>UNDERSTATEMENT</a:t>
            </a:r>
            <a:endParaRPr lang="en-US" sz="2800" dirty="0">
              <a:solidFill>
                <a:srgbClr val="28D3EA"/>
              </a:solidFill>
              <a:latin typeface="Columbia Stamp" panose="00000400000000000000" pitchFamily="2" charset="0"/>
            </a:endParaRPr>
          </a:p>
        </p:txBody>
      </p:sp>
      <p:sp>
        <p:nvSpPr>
          <p:cNvPr id="4" name="Rectangle 3"/>
          <p:cNvSpPr/>
          <p:nvPr/>
        </p:nvSpPr>
        <p:spPr>
          <a:xfrm>
            <a:off x="1600200" y="1828800"/>
            <a:ext cx="6248400" cy="3693319"/>
          </a:xfrm>
          <a:prstGeom prst="rect">
            <a:avLst/>
          </a:prstGeom>
        </p:spPr>
        <p:txBody>
          <a:bodyPr wrap="square">
            <a:spAutoFit/>
          </a:bodyPr>
          <a:lstStyle/>
          <a:p>
            <a:pPr marL="285750" indent="-285750">
              <a:buFont typeface="Arial" panose="020B0604020202020204" pitchFamily="34" charset="0"/>
              <a:buChar char="•"/>
            </a:pPr>
            <a:r>
              <a:rPr lang="en-US" dirty="0" smtClean="0"/>
              <a:t>A deliberate misrepresentation of something as less than it is.</a:t>
            </a:r>
          </a:p>
          <a:p>
            <a:pPr marL="742950" lvl="1" indent="-285750">
              <a:buFont typeface="Arial" panose="020B0604020202020204" pitchFamily="34" charset="0"/>
              <a:buChar char="•"/>
            </a:pPr>
            <a:r>
              <a:rPr lang="en-US" dirty="0" smtClean="0">
                <a:solidFill>
                  <a:srgbClr val="FF0000"/>
                </a:solidFill>
              </a:rPr>
              <a:t>Although by definition, understatement  is the opposite of hyperbole, the effect is really the same!</a:t>
            </a:r>
          </a:p>
          <a:p>
            <a:pPr marL="742950" lvl="1" indent="-285750">
              <a:buFont typeface="Arial" panose="020B0604020202020204" pitchFamily="34" charset="0"/>
              <a:buChar char="•"/>
            </a:pPr>
            <a:r>
              <a:rPr lang="en-US" dirty="0" smtClean="0"/>
              <a:t>from “Persimmons” by Li-Young Lee</a:t>
            </a:r>
          </a:p>
          <a:p>
            <a:r>
              <a:rPr lang="en-US" dirty="0" smtClean="0"/>
              <a:t>	    Other words</a:t>
            </a:r>
          </a:p>
          <a:p>
            <a:r>
              <a:rPr lang="en-US" dirty="0" smtClean="0"/>
              <a:t>	    that got me into trouble were</a:t>
            </a:r>
          </a:p>
          <a:p>
            <a:r>
              <a:rPr lang="en-US" dirty="0" smtClean="0"/>
              <a:t>	    fight and fright, wren and yarn</a:t>
            </a:r>
          </a:p>
          <a:p>
            <a:r>
              <a:rPr lang="en-US" dirty="0" smtClean="0"/>
              <a:t>	    Fight was what I did when I was frightened,</a:t>
            </a:r>
          </a:p>
          <a:p>
            <a:r>
              <a:rPr lang="en-US" dirty="0" smtClean="0"/>
              <a:t>	    fright was what I felt when I was fighting</a:t>
            </a:r>
          </a:p>
          <a:p>
            <a:pPr marL="285750" indent="-285750">
              <a:buFont typeface="Arial" panose="020B0604020202020204" pitchFamily="34" charset="0"/>
              <a:buChar char="•"/>
            </a:pPr>
            <a:endParaRPr lang="en-US" dirty="0" smtClean="0"/>
          </a:p>
          <a:p>
            <a:pPr marL="742950" lvl="1" indent="-285750">
              <a:buFont typeface="Arial" panose="020B0604020202020204" pitchFamily="34" charset="0"/>
              <a:buChar char="•"/>
            </a:pPr>
            <a:r>
              <a:rPr lang="en-US" dirty="0" smtClean="0"/>
              <a:t>From </a:t>
            </a:r>
            <a:r>
              <a:rPr lang="en-US" i="1" dirty="0" smtClean="0"/>
              <a:t>The Poisonwood Bible </a:t>
            </a:r>
            <a:r>
              <a:rPr lang="en-US" dirty="0" smtClean="0"/>
              <a:t>by Barbara Kingsolver:  "We aimed for no more than to have dominion over every creature that moved upon the earth."</a:t>
            </a:r>
            <a:endParaRPr lang="en-US" dirty="0"/>
          </a:p>
        </p:txBody>
      </p:sp>
      <p:sp>
        <p:nvSpPr>
          <p:cNvPr id="5" name="TextBox 4"/>
          <p:cNvSpPr txBox="1"/>
          <p:nvPr/>
        </p:nvSpPr>
        <p:spPr>
          <a:xfrm>
            <a:off x="4258840" y="5808077"/>
            <a:ext cx="3962400" cy="338554"/>
          </a:xfrm>
          <a:prstGeom prst="rect">
            <a:avLst/>
          </a:prstGeom>
          <a:noFill/>
        </p:spPr>
        <p:txBody>
          <a:bodyPr wrap="square" rtlCol="0">
            <a:spAutoFit/>
          </a:bodyPr>
          <a:lstStyle/>
          <a:p>
            <a:r>
              <a:rPr lang="en-US" sz="1600" i="1" dirty="0" smtClean="0"/>
              <a:t>Do you see the hyperbole? How does it feel?</a:t>
            </a:r>
            <a:endParaRPr lang="en-US" sz="1600" i="1" dirty="0"/>
          </a:p>
        </p:txBody>
      </p:sp>
      <p:sp>
        <p:nvSpPr>
          <p:cNvPr id="6" name="Rectangle 5"/>
          <p:cNvSpPr/>
          <p:nvPr/>
        </p:nvSpPr>
        <p:spPr>
          <a:xfrm>
            <a:off x="4258840" y="5715000"/>
            <a:ext cx="3818360" cy="53340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938119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6831" y="309740"/>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2016778" y="990600"/>
            <a:ext cx="4572000" cy="800219"/>
          </a:xfrm>
          <a:prstGeom prst="rect">
            <a:avLst/>
          </a:prstGeom>
        </p:spPr>
        <p:txBody>
          <a:bodyPr>
            <a:spAutoFit/>
          </a:bodyPr>
          <a:lstStyle/>
          <a:p>
            <a:pPr algn="ctr"/>
            <a:r>
              <a:rPr lang="en-US" sz="2800" dirty="0" smtClean="0">
                <a:solidFill>
                  <a:srgbClr val="28D3EA"/>
                </a:solidFill>
                <a:latin typeface="Columbia Stamp" panose="00000400000000000000" pitchFamily="2" charset="0"/>
              </a:rPr>
              <a:t>LITOTES</a:t>
            </a:r>
          </a:p>
          <a:p>
            <a:pPr algn="ctr"/>
            <a:r>
              <a:rPr lang="en-US" b="1" dirty="0" smtClean="0">
                <a:solidFill>
                  <a:srgbClr val="FF0000"/>
                </a:solidFill>
              </a:rPr>
              <a:t>(LI-toe-</a:t>
            </a:r>
            <a:r>
              <a:rPr lang="en-US" b="1" dirty="0" err="1" smtClean="0">
                <a:solidFill>
                  <a:srgbClr val="FF0000"/>
                </a:solidFill>
              </a:rPr>
              <a:t>teez</a:t>
            </a:r>
            <a:r>
              <a:rPr lang="en-US" b="1" dirty="0" smtClean="0">
                <a:solidFill>
                  <a:srgbClr val="FF0000"/>
                </a:solidFill>
              </a:rPr>
              <a:t>)</a:t>
            </a:r>
            <a:endParaRPr lang="en-US" b="1" dirty="0">
              <a:solidFill>
                <a:srgbClr val="FF0000"/>
              </a:solidFill>
            </a:endParaRPr>
          </a:p>
        </p:txBody>
      </p:sp>
      <p:sp>
        <p:nvSpPr>
          <p:cNvPr id="4" name="Rectangle 3"/>
          <p:cNvSpPr/>
          <p:nvPr/>
        </p:nvSpPr>
        <p:spPr>
          <a:xfrm>
            <a:off x="1219200" y="2136339"/>
            <a:ext cx="6629400" cy="2308324"/>
          </a:xfrm>
          <a:prstGeom prst="rect">
            <a:avLst/>
          </a:prstGeom>
        </p:spPr>
        <p:txBody>
          <a:bodyPr wrap="square">
            <a:spAutoFit/>
          </a:bodyPr>
          <a:lstStyle/>
          <a:p>
            <a:pPr marL="285750" indent="-285750">
              <a:buFont typeface="Arial" panose="020B0604020202020204" pitchFamily="34" charset="0"/>
              <a:buChar char="•"/>
            </a:pPr>
            <a:r>
              <a:rPr lang="en-US" dirty="0" smtClean="0"/>
              <a:t>verbal irony created by emphasizing a positive by doubling a negative</a:t>
            </a:r>
          </a:p>
          <a:p>
            <a:pPr marL="742950" lvl="1" indent="-285750">
              <a:buFont typeface="Arial" panose="020B0604020202020204" pitchFamily="34" charset="0"/>
              <a:buChar char="•"/>
            </a:pPr>
            <a:r>
              <a:rPr lang="en-US" dirty="0" smtClean="0"/>
              <a:t>(a type of understatement-- sometimes used as a synonym for understatement in general)</a:t>
            </a:r>
          </a:p>
          <a:p>
            <a:pPr marL="742950" lvl="1" indent="-285750">
              <a:buFont typeface="Arial" panose="020B0604020202020204" pitchFamily="34" charset="0"/>
              <a:buChar char="•"/>
            </a:pPr>
            <a:r>
              <a:rPr lang="en-US" dirty="0" smtClean="0"/>
              <a:t>Example: your friend hits a hole-in-one and you say “Not bad.”</a:t>
            </a:r>
          </a:p>
          <a:p>
            <a:pPr marL="742950" lvl="1" indent="-285750">
              <a:buFont typeface="Arial" panose="020B0604020202020204" pitchFamily="34" charset="0"/>
              <a:buChar char="•"/>
            </a:pPr>
            <a:r>
              <a:rPr lang="en-US" dirty="0" smtClean="0"/>
              <a:t>Example: your friend earns 20% on an exam and you explain “at least you didn’t throw off the grading curve.”</a:t>
            </a:r>
            <a:endParaRPr lang="en-US" dirty="0"/>
          </a:p>
        </p:txBody>
      </p:sp>
      <p:sp>
        <p:nvSpPr>
          <p:cNvPr id="5" name="TextBox 4"/>
          <p:cNvSpPr txBox="1"/>
          <p:nvPr/>
        </p:nvSpPr>
        <p:spPr>
          <a:xfrm>
            <a:off x="3657600" y="4724400"/>
            <a:ext cx="4038600" cy="1323439"/>
          </a:xfrm>
          <a:prstGeom prst="rect">
            <a:avLst/>
          </a:prstGeom>
          <a:noFill/>
        </p:spPr>
        <p:txBody>
          <a:bodyPr wrap="square" rtlCol="0">
            <a:spAutoFit/>
          </a:bodyPr>
          <a:lstStyle/>
          <a:p>
            <a:r>
              <a:rPr lang="en-US" sz="1600" i="1" dirty="0" smtClean="0"/>
              <a:t>Sarcasm is another kind of verbal irony. That’s why these particular figures of speech feel so sassy.  Guess what? By definition sarcasm is mean-spirited, even if you say you’re “just playing”… think about that …</a:t>
            </a:r>
            <a:endParaRPr lang="en-US" sz="1600" i="1" dirty="0"/>
          </a:p>
        </p:txBody>
      </p:sp>
      <p:sp>
        <p:nvSpPr>
          <p:cNvPr id="6" name="Rectangle 5"/>
          <p:cNvSpPr/>
          <p:nvPr/>
        </p:nvSpPr>
        <p:spPr>
          <a:xfrm>
            <a:off x="3657600" y="4800600"/>
            <a:ext cx="3886200" cy="1247239"/>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08104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305068"/>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2964410" y="1074509"/>
            <a:ext cx="3457318" cy="800219"/>
          </a:xfrm>
          <a:prstGeom prst="rect">
            <a:avLst/>
          </a:prstGeom>
        </p:spPr>
        <p:txBody>
          <a:bodyPr wrap="square">
            <a:spAutoFit/>
          </a:bodyPr>
          <a:lstStyle/>
          <a:p>
            <a:pPr algn="ctr"/>
            <a:r>
              <a:rPr lang="en-US" sz="2800" dirty="0" smtClean="0">
                <a:solidFill>
                  <a:srgbClr val="28D3EA"/>
                </a:solidFill>
                <a:latin typeface="Columbia Stamp" panose="00000400000000000000" pitchFamily="2" charset="0"/>
              </a:rPr>
              <a:t>METONYMY</a:t>
            </a:r>
            <a:r>
              <a:rPr lang="en-US" dirty="0" smtClean="0"/>
              <a:t> </a:t>
            </a:r>
          </a:p>
          <a:p>
            <a:pPr algn="ctr"/>
            <a:r>
              <a:rPr lang="en-US" b="1" dirty="0" smtClean="0">
                <a:solidFill>
                  <a:srgbClr val="FF0000"/>
                </a:solidFill>
              </a:rPr>
              <a:t>(meh-TAWN-uh-</a:t>
            </a:r>
            <a:r>
              <a:rPr lang="en-US" b="1" dirty="0" err="1" smtClean="0">
                <a:solidFill>
                  <a:srgbClr val="FF0000"/>
                </a:solidFill>
              </a:rPr>
              <a:t>mee</a:t>
            </a:r>
            <a:r>
              <a:rPr lang="en-US" b="1" dirty="0" smtClean="0">
                <a:solidFill>
                  <a:srgbClr val="FF0000"/>
                </a:solidFill>
              </a:rPr>
              <a:t>)</a:t>
            </a:r>
            <a:endParaRPr lang="en-US" b="1" dirty="0">
              <a:solidFill>
                <a:srgbClr val="FF0000"/>
              </a:solidFill>
            </a:endParaRPr>
          </a:p>
        </p:txBody>
      </p:sp>
      <p:sp>
        <p:nvSpPr>
          <p:cNvPr id="4" name="Rectangle 3"/>
          <p:cNvSpPr/>
          <p:nvPr/>
        </p:nvSpPr>
        <p:spPr>
          <a:xfrm>
            <a:off x="1492669" y="2057400"/>
            <a:ext cx="6400800" cy="3139321"/>
          </a:xfrm>
          <a:prstGeom prst="rect">
            <a:avLst/>
          </a:prstGeom>
        </p:spPr>
        <p:txBody>
          <a:bodyPr wrap="square">
            <a:spAutoFit/>
          </a:bodyPr>
          <a:lstStyle/>
          <a:p>
            <a:pPr marL="285750" indent="-285750">
              <a:buFont typeface="Arial" panose="020B0604020202020204" pitchFamily="34" charset="0"/>
              <a:buChar char="•"/>
            </a:pPr>
            <a:r>
              <a:rPr lang="en-US" dirty="0" smtClean="0"/>
              <a:t>Substituting something closely associated with what you really mean instead of naming it exactly</a:t>
            </a:r>
          </a:p>
          <a:p>
            <a:pPr marL="742950" lvl="1" indent="-285750">
              <a:buFont typeface="Arial" panose="020B0604020202020204" pitchFamily="34" charset="0"/>
              <a:buChar char="•"/>
            </a:pPr>
            <a:r>
              <a:rPr lang="en-US" dirty="0" smtClean="0"/>
              <a:t>Common in clichés: word from the White House, the Crown was handed down to her son, from the cradle to the grave, use your brain</a:t>
            </a:r>
          </a:p>
          <a:p>
            <a:pPr marL="742950" lvl="1" indent="-285750">
              <a:buFont typeface="Arial" panose="020B0604020202020204" pitchFamily="34" charset="0"/>
              <a:buChar char="•"/>
            </a:pPr>
            <a:r>
              <a:rPr lang="en-US" dirty="0" smtClean="0"/>
              <a:t>“The pen is mightier than the sword.”</a:t>
            </a:r>
          </a:p>
          <a:p>
            <a:pPr marL="742950" lvl="1" indent="-285750">
              <a:buFont typeface="Arial" panose="020B0604020202020204" pitchFamily="34" charset="0"/>
              <a:buChar char="•"/>
            </a:pPr>
            <a:r>
              <a:rPr lang="en-US" dirty="0" smtClean="0"/>
              <a:t>“The birds have started singing in the valley.  Their February squawks and naked chirps are fully fledged now, and long lyrics fly in the air.”  Annie Dillard</a:t>
            </a:r>
          </a:p>
          <a:p>
            <a:pPr marL="742950" lvl="1" indent="-285750">
              <a:buFont typeface="Arial" panose="020B0604020202020204" pitchFamily="34" charset="0"/>
              <a:buChar char="•"/>
            </a:pPr>
            <a:r>
              <a:rPr lang="en-US" dirty="0" smtClean="0"/>
              <a:t>PURPOSE: metonymy allows a writer to create a more exact, specific, CONCRETE! image.</a:t>
            </a:r>
            <a:endParaRPr lang="en-US" dirty="0"/>
          </a:p>
        </p:txBody>
      </p:sp>
    </p:spTree>
    <p:extLst>
      <p:ext uri="{BB962C8B-B14F-4D97-AF65-F5344CB8AC3E}">
        <p14:creationId xmlns:p14="http://schemas.microsoft.com/office/powerpoint/2010/main" val="27936559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3031" y="210907"/>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2281472" y="660201"/>
            <a:ext cx="4572000" cy="1077218"/>
          </a:xfrm>
          <a:prstGeom prst="rect">
            <a:avLst/>
          </a:prstGeom>
        </p:spPr>
        <p:txBody>
          <a:bodyPr>
            <a:spAutoFit/>
          </a:bodyPr>
          <a:lstStyle/>
          <a:p>
            <a:pPr algn="ctr"/>
            <a:endParaRPr lang="en-US" dirty="0" smtClean="0"/>
          </a:p>
          <a:p>
            <a:pPr algn="ctr"/>
            <a:r>
              <a:rPr lang="en-US" sz="2800" dirty="0" smtClean="0">
                <a:solidFill>
                  <a:srgbClr val="28D3EA"/>
                </a:solidFill>
                <a:latin typeface="Columbia Stamp" panose="00000400000000000000" pitchFamily="2" charset="0"/>
              </a:rPr>
              <a:t>SYNECDOCHE</a:t>
            </a:r>
            <a:r>
              <a:rPr lang="en-US" dirty="0" smtClean="0"/>
              <a:t> </a:t>
            </a:r>
          </a:p>
          <a:p>
            <a:pPr algn="ctr"/>
            <a:r>
              <a:rPr lang="en-US" dirty="0" smtClean="0"/>
              <a:t>  </a:t>
            </a:r>
            <a:r>
              <a:rPr lang="en-US" b="1" dirty="0" smtClean="0">
                <a:solidFill>
                  <a:srgbClr val="FF0000"/>
                </a:solidFill>
              </a:rPr>
              <a:t>(</a:t>
            </a:r>
            <a:r>
              <a:rPr lang="en-US" b="1" dirty="0" err="1" smtClean="0">
                <a:solidFill>
                  <a:srgbClr val="FF0000"/>
                </a:solidFill>
              </a:rPr>
              <a:t>si</a:t>
            </a:r>
            <a:r>
              <a:rPr lang="en-US" b="1" dirty="0" smtClean="0">
                <a:solidFill>
                  <a:srgbClr val="FF0000"/>
                </a:solidFill>
              </a:rPr>
              <a:t>-NECK-duh-</a:t>
            </a:r>
            <a:r>
              <a:rPr lang="en-US" b="1" dirty="0" err="1" smtClean="0">
                <a:solidFill>
                  <a:srgbClr val="FF0000"/>
                </a:solidFill>
              </a:rPr>
              <a:t>kee</a:t>
            </a:r>
            <a:r>
              <a:rPr lang="en-US" b="1" dirty="0" smtClean="0">
                <a:solidFill>
                  <a:srgbClr val="FF0000"/>
                </a:solidFill>
              </a:rPr>
              <a:t>)</a:t>
            </a:r>
            <a:endParaRPr lang="en-US" b="1" dirty="0">
              <a:solidFill>
                <a:srgbClr val="FF0000"/>
              </a:solidFill>
            </a:endParaRPr>
          </a:p>
        </p:txBody>
      </p:sp>
      <p:sp>
        <p:nvSpPr>
          <p:cNvPr id="4" name="Rectangle 3"/>
          <p:cNvSpPr/>
          <p:nvPr/>
        </p:nvSpPr>
        <p:spPr>
          <a:xfrm>
            <a:off x="1295400" y="1732706"/>
            <a:ext cx="6629400" cy="3693319"/>
          </a:xfrm>
          <a:prstGeom prst="rect">
            <a:avLst/>
          </a:prstGeom>
        </p:spPr>
        <p:txBody>
          <a:bodyPr wrap="square">
            <a:spAutoFit/>
          </a:bodyPr>
          <a:lstStyle/>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Naming a part of something instead of the name of the whole . . .</a:t>
            </a:r>
          </a:p>
          <a:p>
            <a:pPr marL="742950" lvl="1" indent="-285750">
              <a:buFont typeface="Arial" panose="020B0604020202020204" pitchFamily="34" charset="0"/>
              <a:buChar char="•"/>
            </a:pPr>
            <a:r>
              <a:rPr lang="en-US" dirty="0" smtClean="0"/>
              <a:t>Can you lend me a hand?  Did you see his new wheels?  I need your muscles for a minute.  Give me a second!  Let’s go get a bite to eat. </a:t>
            </a:r>
          </a:p>
          <a:p>
            <a:pPr marL="285750" indent="-285750">
              <a:buFont typeface="Arial" panose="020B0604020202020204" pitchFamily="34" charset="0"/>
              <a:buChar char="•"/>
            </a:pPr>
            <a:r>
              <a:rPr lang="en-US" dirty="0"/>
              <a:t>O</a:t>
            </a:r>
            <a:r>
              <a:rPr lang="en-US" dirty="0" smtClean="0"/>
              <a:t>r when the whole of something is used instead of the name of part.</a:t>
            </a:r>
          </a:p>
          <a:p>
            <a:pPr marL="742950" lvl="1" indent="-285750">
              <a:buFont typeface="Arial" panose="020B0604020202020204" pitchFamily="34" charset="0"/>
              <a:buChar char="•"/>
            </a:pPr>
            <a:r>
              <a:rPr lang="en-US" dirty="0" smtClean="0"/>
              <a:t>The police department arrived at midnight. </a:t>
            </a:r>
          </a:p>
          <a:p>
            <a:pPr marL="742950" lvl="1" indent="-285750">
              <a:buFont typeface="Arial" panose="020B0604020202020204" pitchFamily="34" charset="0"/>
              <a:buChar char="•"/>
            </a:pPr>
            <a:r>
              <a:rPr lang="en-US" dirty="0" smtClean="0"/>
              <a:t>The US Marines delivered food and transportation to Southeast Asia.  </a:t>
            </a:r>
          </a:p>
          <a:p>
            <a:pPr marL="742950" lvl="1" indent="-285750">
              <a:buFont typeface="Arial" panose="020B0604020202020204" pitchFamily="34" charset="0"/>
              <a:buChar char="•"/>
            </a:pPr>
            <a:r>
              <a:rPr lang="en-US" dirty="0" smtClean="0"/>
              <a:t>The IRS called about last year’s deductions. </a:t>
            </a:r>
          </a:p>
          <a:p>
            <a:pPr marL="742950" lvl="1" indent="-285750">
              <a:buFont typeface="Arial" panose="020B0604020202020204" pitchFamily="34" charset="0"/>
              <a:buChar char="•"/>
            </a:pPr>
            <a:r>
              <a:rPr lang="en-US" dirty="0" smtClean="0"/>
              <a:t>The University of Utah went unbeaten this season.</a:t>
            </a:r>
          </a:p>
          <a:p>
            <a:pPr marL="285750" indent="-285750">
              <a:buFont typeface="Arial" panose="020B0604020202020204" pitchFamily="34" charset="0"/>
              <a:buChar char="•"/>
            </a:pPr>
            <a:r>
              <a:rPr lang="en-US" dirty="0" smtClean="0"/>
              <a:t> Similar in purpose to metonymy-- sometimes  called metonymy!</a:t>
            </a:r>
            <a:endParaRPr lang="en-US" dirty="0"/>
          </a:p>
        </p:txBody>
      </p:sp>
    </p:spTree>
    <p:extLst>
      <p:ext uri="{BB962C8B-B14F-4D97-AF65-F5344CB8AC3E}">
        <p14:creationId xmlns:p14="http://schemas.microsoft.com/office/powerpoint/2010/main" val="30367608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38400" y="445883"/>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3906388" y="1274679"/>
            <a:ext cx="1822935" cy="523220"/>
          </a:xfrm>
          <a:prstGeom prst="rect">
            <a:avLst/>
          </a:prstGeom>
        </p:spPr>
        <p:txBody>
          <a:bodyPr wrap="none">
            <a:spAutoFit/>
          </a:bodyPr>
          <a:lstStyle/>
          <a:p>
            <a:r>
              <a:rPr lang="en-US" sz="2800" dirty="0" smtClean="0">
                <a:solidFill>
                  <a:srgbClr val="28D3EA"/>
                </a:solidFill>
                <a:latin typeface="Columbia Stamp" panose="00000400000000000000" pitchFamily="2" charset="0"/>
              </a:rPr>
              <a:t>OXYMORON</a:t>
            </a:r>
            <a:endParaRPr lang="en-US" sz="2800" dirty="0">
              <a:solidFill>
                <a:srgbClr val="28D3EA"/>
              </a:solidFill>
              <a:latin typeface="Columbia Stamp" panose="00000400000000000000" pitchFamily="2" charset="0"/>
            </a:endParaRPr>
          </a:p>
        </p:txBody>
      </p:sp>
      <p:sp>
        <p:nvSpPr>
          <p:cNvPr id="4" name="Rectangle 3"/>
          <p:cNvSpPr/>
          <p:nvPr/>
        </p:nvSpPr>
        <p:spPr>
          <a:xfrm>
            <a:off x="1447800" y="1997839"/>
            <a:ext cx="6172200" cy="2862322"/>
          </a:xfrm>
          <a:prstGeom prst="rect">
            <a:avLst/>
          </a:prstGeom>
        </p:spPr>
        <p:txBody>
          <a:bodyPr wrap="square">
            <a:spAutoFit/>
          </a:bodyPr>
          <a:lstStyle/>
          <a:p>
            <a:pPr marL="285750" indent="-285750">
              <a:buFont typeface="Arial" panose="020B0604020202020204" pitchFamily="34" charset="0"/>
              <a:buChar char="•"/>
            </a:pPr>
            <a:r>
              <a:rPr lang="en-US" dirty="0" smtClean="0"/>
              <a:t>collocation = group of words considered one unit of meaning</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A short collocation (usually two-words) where the modifier(s) logically contradicts the noun</a:t>
            </a:r>
          </a:p>
          <a:p>
            <a:pPr marL="742950" lvl="1" indent="-285750">
              <a:buFont typeface="Arial" panose="020B0604020202020204" pitchFamily="34" charset="0"/>
              <a:buChar char="•"/>
            </a:pPr>
            <a:r>
              <a:rPr lang="en-US" dirty="0" smtClean="0"/>
              <a:t>Common examples: jumbo shrimp, easy problem, perfect mistake, happy accident, serious joke</a:t>
            </a:r>
          </a:p>
          <a:p>
            <a:pPr marL="742950" lvl="1" indent="-285750">
              <a:buFont typeface="Arial" panose="020B0604020202020204" pitchFamily="34" charset="0"/>
              <a:buChar char="•"/>
            </a:pPr>
            <a:r>
              <a:rPr lang="en-US" dirty="0" smtClean="0"/>
              <a:t>Lord Roseberry: “a practical mystic”</a:t>
            </a:r>
          </a:p>
          <a:p>
            <a:pPr marL="742950" lvl="1" indent="-285750">
              <a:buFont typeface="Arial" panose="020B0604020202020204" pitchFamily="34" charset="0"/>
              <a:buChar char="•"/>
            </a:pPr>
            <a:r>
              <a:rPr lang="en-US" dirty="0" smtClean="0"/>
              <a:t>John Keats: “delicious diligent indolence”</a:t>
            </a:r>
          </a:p>
          <a:p>
            <a:pPr marL="742950" lvl="1"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 Effect is playful, thought-provoking</a:t>
            </a:r>
            <a:endParaRPr lang="en-US" dirty="0"/>
          </a:p>
        </p:txBody>
      </p:sp>
    </p:spTree>
    <p:extLst>
      <p:ext uri="{BB962C8B-B14F-4D97-AF65-F5344CB8AC3E}">
        <p14:creationId xmlns:p14="http://schemas.microsoft.com/office/powerpoint/2010/main" val="32825202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411"/>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4029319" y="914400"/>
            <a:ext cx="1589666" cy="523220"/>
          </a:xfrm>
          <a:prstGeom prst="rect">
            <a:avLst/>
          </a:prstGeom>
        </p:spPr>
        <p:txBody>
          <a:bodyPr wrap="none">
            <a:spAutoFit/>
          </a:bodyPr>
          <a:lstStyle/>
          <a:p>
            <a:r>
              <a:rPr lang="en-US" sz="2800" dirty="0" smtClean="0">
                <a:solidFill>
                  <a:srgbClr val="28D3EA"/>
                </a:solidFill>
                <a:latin typeface="Columbia Stamp" panose="00000400000000000000" pitchFamily="2" charset="0"/>
              </a:rPr>
              <a:t>PARADOX</a:t>
            </a:r>
            <a:endParaRPr lang="en-US" sz="2800" dirty="0">
              <a:solidFill>
                <a:srgbClr val="28D3EA"/>
              </a:solidFill>
              <a:latin typeface="Columbia Stamp" panose="00000400000000000000" pitchFamily="2" charset="0"/>
            </a:endParaRPr>
          </a:p>
        </p:txBody>
      </p:sp>
      <p:sp>
        <p:nvSpPr>
          <p:cNvPr id="4" name="Rectangle 3"/>
          <p:cNvSpPr/>
          <p:nvPr/>
        </p:nvSpPr>
        <p:spPr>
          <a:xfrm>
            <a:off x="1066800" y="1524000"/>
            <a:ext cx="6858000" cy="4585871"/>
          </a:xfrm>
          <a:prstGeom prst="rect">
            <a:avLst/>
          </a:prstGeom>
        </p:spPr>
        <p:txBody>
          <a:bodyPr wrap="square">
            <a:spAutoFit/>
          </a:bodyPr>
          <a:lstStyle/>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i="1" dirty="0" smtClean="0"/>
              <a:t>FYI: (logical paradox) a syllogism contradictory in its premises so as to create an impossible conclusion. This is NOT the type we refer to when we discuss figurative language. It’s a mind trick, not a figure of speech.</a:t>
            </a:r>
          </a:p>
          <a:p>
            <a:pPr marL="285750" indent="-285750">
              <a:buFont typeface="Arial" panose="020B0604020202020204" pitchFamily="34" charset="0"/>
              <a:buChar char="•"/>
            </a:pPr>
            <a:r>
              <a:rPr lang="en-US" sz="2000" b="1" dirty="0" smtClean="0"/>
              <a:t>**(rhetorical paradox) a longer, uncondensed contradiction that, upon thought, is true despite its illogic </a:t>
            </a:r>
          </a:p>
          <a:p>
            <a:pPr marL="285750" indent="-285750">
              <a:buFont typeface="Arial" panose="020B0604020202020204" pitchFamily="34" charset="0"/>
              <a:buChar char="•"/>
            </a:pPr>
            <a:r>
              <a:rPr lang="en-US" dirty="0" smtClean="0"/>
              <a:t> Some examples from the master, Oscar Wilde:</a:t>
            </a:r>
          </a:p>
          <a:p>
            <a:pPr marL="742950" lvl="1" indent="-285750">
              <a:buFont typeface="Arial" panose="020B0604020202020204" pitchFamily="34" charset="0"/>
              <a:buChar char="•"/>
            </a:pPr>
            <a:r>
              <a:rPr lang="en-US" sz="1600" dirty="0" smtClean="0"/>
              <a:t>A man can be happy with any woman as long as he does not love her.</a:t>
            </a:r>
          </a:p>
          <a:p>
            <a:pPr marL="742950" lvl="1" indent="-285750">
              <a:buFont typeface="Arial" panose="020B0604020202020204" pitchFamily="34" charset="0"/>
              <a:buChar char="•"/>
            </a:pPr>
            <a:r>
              <a:rPr lang="en-US" sz="1600" dirty="0" smtClean="0"/>
              <a:t>I am not young enough to know everything. </a:t>
            </a:r>
          </a:p>
          <a:p>
            <a:pPr marL="742950" lvl="1" indent="-285750">
              <a:buFont typeface="Arial" panose="020B0604020202020204" pitchFamily="34" charset="0"/>
              <a:buChar char="•"/>
            </a:pPr>
            <a:r>
              <a:rPr lang="en-US" sz="1600" dirty="0" smtClean="0"/>
              <a:t>I love acting. It is so much more real than life.</a:t>
            </a:r>
          </a:p>
          <a:p>
            <a:pPr marL="742950" lvl="1" indent="-285750">
              <a:buFont typeface="Arial" panose="020B0604020202020204" pitchFamily="34" charset="0"/>
              <a:buChar char="•"/>
            </a:pPr>
            <a:r>
              <a:rPr lang="en-US" sz="1600" dirty="0" smtClean="0"/>
              <a:t>I can resist everything except temptation. </a:t>
            </a:r>
          </a:p>
          <a:p>
            <a:pPr marL="742950" lvl="1" indent="-285750">
              <a:buFont typeface="Arial" panose="020B0604020202020204" pitchFamily="34" charset="0"/>
              <a:buChar char="•"/>
            </a:pPr>
            <a:r>
              <a:rPr lang="en-US" sz="1600" dirty="0" smtClean="0"/>
              <a:t>The pure and simple truth is rarely pure and never simple.</a:t>
            </a:r>
          </a:p>
          <a:p>
            <a:pPr marL="742950" lvl="1" indent="-285750">
              <a:buFont typeface="Arial" panose="020B0604020202020204" pitchFamily="34" charset="0"/>
              <a:buChar char="•"/>
            </a:pPr>
            <a:r>
              <a:rPr lang="en-US" sz="1600" dirty="0" smtClean="0"/>
              <a:t>The play was a great success, but the audience was a disaster. </a:t>
            </a:r>
          </a:p>
          <a:p>
            <a:pPr marL="742950" lvl="1" indent="-285750">
              <a:buFont typeface="Arial" panose="020B0604020202020204" pitchFamily="34" charset="0"/>
              <a:buChar char="•"/>
            </a:pPr>
            <a:r>
              <a:rPr lang="en-US" sz="1600" dirty="0" smtClean="0"/>
              <a:t>Thirty-five is a very attractive age. London society is full of women of the highest birth who have, of their own free choice, remained thirty- five for years. </a:t>
            </a:r>
            <a:endParaRPr lang="en-US" sz="1600" dirty="0"/>
          </a:p>
        </p:txBody>
      </p:sp>
    </p:spTree>
    <p:extLst>
      <p:ext uri="{BB962C8B-B14F-4D97-AF65-F5344CB8AC3E}">
        <p14:creationId xmlns:p14="http://schemas.microsoft.com/office/powerpoint/2010/main" val="31897471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9400" y="563392"/>
            <a:ext cx="4480714" cy="523220"/>
          </a:xfrm>
          <a:prstGeom prst="rect">
            <a:avLst/>
          </a:prstGeom>
        </p:spPr>
        <p:txBody>
          <a:bodyPr wrap="none">
            <a:spAutoFit/>
          </a:bodyPr>
          <a:lstStyle/>
          <a:p>
            <a:r>
              <a:rPr lang="en-US" sz="2800" dirty="0" smtClean="0">
                <a:solidFill>
                  <a:srgbClr val="28D3EA"/>
                </a:solidFill>
                <a:latin typeface="Columbia Stamp" panose="00000400000000000000" pitchFamily="2" charset="0"/>
              </a:rPr>
              <a:t>OXYMORON vs. PARADOX</a:t>
            </a:r>
            <a:endParaRPr lang="en-US" sz="2800" dirty="0">
              <a:solidFill>
                <a:srgbClr val="28D3EA"/>
              </a:solidFill>
              <a:latin typeface="Columbia Stamp" panose="00000400000000000000" pitchFamily="2" charset="0"/>
            </a:endParaRPr>
          </a:p>
        </p:txBody>
      </p:sp>
      <p:sp>
        <p:nvSpPr>
          <p:cNvPr id="3" name="Rectangle 2"/>
          <p:cNvSpPr/>
          <p:nvPr/>
        </p:nvSpPr>
        <p:spPr>
          <a:xfrm>
            <a:off x="1284794" y="1143000"/>
            <a:ext cx="6781800" cy="4247317"/>
          </a:xfrm>
          <a:prstGeom prst="rect">
            <a:avLst/>
          </a:prstGeom>
        </p:spPr>
        <p:txBody>
          <a:bodyPr wrap="square">
            <a:spAutoFit/>
          </a:bodyPr>
          <a:lstStyle/>
          <a:p>
            <a:pPr marL="285750" indent="-285750">
              <a:buFont typeface="Arial" panose="020B0604020202020204" pitchFamily="34" charset="0"/>
              <a:buChar char="•"/>
            </a:pPr>
            <a:r>
              <a:rPr lang="en-US" dirty="0" smtClean="0"/>
              <a:t>“A yawn may be defined as a silent yell.” – G. K. Chesterton</a:t>
            </a:r>
          </a:p>
          <a:p>
            <a:pPr marL="285750" indent="-285750">
              <a:buFont typeface="Arial" panose="020B0604020202020204" pitchFamily="34" charset="0"/>
              <a:buChar char="•"/>
            </a:pPr>
            <a:r>
              <a:rPr lang="en-US" dirty="0" smtClean="0"/>
              <a:t>“His soul will never starve for exploits or excitement who is wise enough to be made a fool of.” – G. K. Chesterton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From </a:t>
            </a:r>
            <a:r>
              <a:rPr lang="en-US" i="1" dirty="0" smtClean="0"/>
              <a:t>The Great Gatsby </a:t>
            </a:r>
            <a:r>
              <a:rPr lang="en-US" dirty="0" smtClean="0"/>
              <a:t>by F. Scott Fitzgerald</a:t>
            </a:r>
          </a:p>
          <a:p>
            <a:pPr marL="742950" lvl="1" indent="-285750">
              <a:buFont typeface="Arial" panose="020B0604020202020204" pitchFamily="34" charset="0"/>
              <a:buChar char="•"/>
            </a:pPr>
            <a:r>
              <a:rPr lang="en-US" dirty="0" smtClean="0"/>
              <a:t>“Evidently it surprised her as much as it did me, for she yawned and with a series of rapid, deft movements stood up into the room.”</a:t>
            </a:r>
          </a:p>
          <a:p>
            <a:pPr marL="742950" lvl="1" indent="-285750">
              <a:buFont typeface="Arial" panose="020B0604020202020204" pitchFamily="34" charset="0"/>
              <a:buChar char="•"/>
            </a:pPr>
            <a:r>
              <a:rPr lang="en-US" dirty="0" smtClean="0"/>
              <a:t>[she] stood at the head of the marble steps, leaning a little backward and looking with contemptuous interest down into the garden.</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smtClean="0"/>
              <a:t>“And I like large parties. They’re so intimate. At small parties there isn’t any privacy.”</a:t>
            </a:r>
          </a:p>
          <a:p>
            <a:r>
              <a:rPr lang="en-US" dirty="0" smtClean="0"/>
              <a:t> </a:t>
            </a:r>
            <a:endParaRPr lang="en-US" dirty="0"/>
          </a:p>
        </p:txBody>
      </p:sp>
      <p:sp>
        <p:nvSpPr>
          <p:cNvPr id="4" name="TextBox 3"/>
          <p:cNvSpPr txBox="1"/>
          <p:nvPr/>
        </p:nvSpPr>
        <p:spPr>
          <a:xfrm>
            <a:off x="4800600" y="5105400"/>
            <a:ext cx="3733800" cy="1077218"/>
          </a:xfrm>
          <a:prstGeom prst="rect">
            <a:avLst/>
          </a:prstGeom>
          <a:noFill/>
        </p:spPr>
        <p:txBody>
          <a:bodyPr wrap="square" rtlCol="0">
            <a:spAutoFit/>
          </a:bodyPr>
          <a:lstStyle/>
          <a:p>
            <a:r>
              <a:rPr lang="en-US" sz="1600" i="1" dirty="0" smtClean="0"/>
              <a:t>Can you find them? Can you tell the difference?  You know Gatsby.  What pattern and/or meaning do you see in these examples?</a:t>
            </a:r>
            <a:endParaRPr lang="en-US" sz="1600" i="1" dirty="0"/>
          </a:p>
        </p:txBody>
      </p:sp>
      <p:sp>
        <p:nvSpPr>
          <p:cNvPr id="5" name="Rectangle 4"/>
          <p:cNvSpPr/>
          <p:nvPr/>
        </p:nvSpPr>
        <p:spPr>
          <a:xfrm>
            <a:off x="4800600" y="5105400"/>
            <a:ext cx="3265994" cy="1143000"/>
          </a:xfrm>
          <a:prstGeom prst="rect">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69358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0000FF"/>
                </a:solidFill>
                <a:latin typeface="Columbia Stamp" panose="00000400000000000000" pitchFamily="2" charset="0"/>
              </a:rPr>
              <a:t>Figurative Language</a:t>
            </a:r>
            <a:endParaRPr lang="en-US" dirty="0"/>
          </a:p>
        </p:txBody>
      </p:sp>
      <p:sp>
        <p:nvSpPr>
          <p:cNvPr id="3" name="Rectangle 2"/>
          <p:cNvSpPr/>
          <p:nvPr/>
        </p:nvSpPr>
        <p:spPr>
          <a:xfrm>
            <a:off x="3048000" y="1287099"/>
            <a:ext cx="2686954" cy="461665"/>
          </a:xfrm>
          <a:prstGeom prst="rect">
            <a:avLst/>
          </a:prstGeom>
        </p:spPr>
        <p:txBody>
          <a:bodyPr wrap="none">
            <a:spAutoFit/>
          </a:bodyPr>
          <a:lstStyle/>
          <a:p>
            <a:r>
              <a:rPr lang="en-US" sz="2400" dirty="0" smtClean="0">
                <a:solidFill>
                  <a:srgbClr val="28D3EA"/>
                </a:solidFill>
                <a:latin typeface="Columbia Stamp" panose="00000400000000000000" pitchFamily="2" charset="0"/>
              </a:rPr>
              <a:t>A General Definition</a:t>
            </a:r>
            <a:endParaRPr lang="en-US" sz="2400" dirty="0">
              <a:solidFill>
                <a:srgbClr val="28D3EA"/>
              </a:solidFill>
              <a:latin typeface="Columbia Stamp" panose="00000400000000000000" pitchFamily="2" charset="0"/>
            </a:endParaRPr>
          </a:p>
        </p:txBody>
      </p:sp>
      <p:sp>
        <p:nvSpPr>
          <p:cNvPr id="4" name="Rectangle 3"/>
          <p:cNvSpPr/>
          <p:nvPr/>
        </p:nvSpPr>
        <p:spPr>
          <a:xfrm>
            <a:off x="1295400" y="1981200"/>
            <a:ext cx="5562600" cy="2031325"/>
          </a:xfrm>
          <a:prstGeom prst="rect">
            <a:avLst/>
          </a:prstGeom>
        </p:spPr>
        <p:txBody>
          <a:bodyPr wrap="square">
            <a:spAutoFit/>
          </a:bodyPr>
          <a:lstStyle/>
          <a:p>
            <a:pPr marL="285750" indent="-285750">
              <a:buFont typeface="Arial" panose="020B0604020202020204" pitchFamily="34" charset="0"/>
              <a:buChar char="•"/>
            </a:pPr>
            <a:r>
              <a:rPr lang="en-US" dirty="0" smtClean="0"/>
              <a:t>Figurative language is NOT literal language, not logical.</a:t>
            </a:r>
          </a:p>
          <a:p>
            <a:endParaRPr lang="en-US" dirty="0" smtClean="0"/>
          </a:p>
          <a:p>
            <a:pPr marL="285750" indent="-285750">
              <a:buFont typeface="Arial" panose="020B0604020202020204" pitchFamily="34" charset="0"/>
              <a:buChar char="•"/>
            </a:pPr>
            <a:r>
              <a:rPr lang="en-US" dirty="0" smtClean="0"/>
              <a:t>If a statement is LITERALLY true, it cannot be a figure of speech.</a:t>
            </a:r>
          </a:p>
          <a:p>
            <a:endParaRPr lang="en-US" dirty="0" smtClean="0"/>
          </a:p>
          <a:p>
            <a:pPr marL="285750" indent="-285750">
              <a:buFont typeface="Arial" panose="020B0604020202020204" pitchFamily="34" charset="0"/>
              <a:buChar char="•"/>
            </a:pPr>
            <a:r>
              <a:rPr lang="en-US" dirty="0" smtClean="0"/>
              <a:t>Figures of speech engage readers, inviting them to play along, to imagine.</a:t>
            </a:r>
            <a:endParaRPr lang="en-US" dirty="0"/>
          </a:p>
        </p:txBody>
      </p:sp>
    </p:spTree>
    <p:extLst>
      <p:ext uri="{BB962C8B-B14F-4D97-AF65-F5344CB8AC3E}">
        <p14:creationId xmlns:p14="http://schemas.microsoft.com/office/powerpoint/2010/main" val="6294224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17331" y="348311"/>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3511744" y="1016674"/>
            <a:ext cx="1596912" cy="800219"/>
          </a:xfrm>
          <a:prstGeom prst="rect">
            <a:avLst/>
          </a:prstGeom>
        </p:spPr>
        <p:txBody>
          <a:bodyPr wrap="none">
            <a:spAutoFit/>
          </a:bodyPr>
          <a:lstStyle/>
          <a:p>
            <a:pPr algn="ctr"/>
            <a:r>
              <a:rPr lang="en-US" sz="2800" dirty="0" smtClean="0">
                <a:solidFill>
                  <a:srgbClr val="28D3EA"/>
                </a:solidFill>
                <a:latin typeface="Columbia Stamp" panose="00000400000000000000" pitchFamily="2" charset="0"/>
              </a:rPr>
              <a:t>PUN</a:t>
            </a:r>
            <a:endParaRPr lang="en-US" dirty="0" smtClean="0"/>
          </a:p>
          <a:p>
            <a:pPr algn="ctr"/>
            <a:r>
              <a:rPr lang="en-US" b="1" i="1" dirty="0" smtClean="0">
                <a:solidFill>
                  <a:srgbClr val="FF0000"/>
                </a:solidFill>
              </a:rPr>
              <a:t>(</a:t>
            </a:r>
            <a:r>
              <a:rPr lang="en-US" b="1" i="1" dirty="0" err="1" smtClean="0">
                <a:solidFill>
                  <a:srgbClr val="FF0000"/>
                </a:solidFill>
              </a:rPr>
              <a:t>paranomasia</a:t>
            </a:r>
            <a:r>
              <a:rPr lang="en-US" b="1" i="1" dirty="0" smtClean="0">
                <a:solidFill>
                  <a:srgbClr val="FF0000"/>
                </a:solidFill>
              </a:rPr>
              <a:t>)</a:t>
            </a:r>
            <a:endParaRPr lang="en-US" b="1" i="1" dirty="0">
              <a:solidFill>
                <a:srgbClr val="FF0000"/>
              </a:solidFill>
            </a:endParaRPr>
          </a:p>
        </p:txBody>
      </p:sp>
      <p:sp>
        <p:nvSpPr>
          <p:cNvPr id="4" name="Rectangle 3"/>
          <p:cNvSpPr/>
          <p:nvPr/>
        </p:nvSpPr>
        <p:spPr>
          <a:xfrm>
            <a:off x="1177705" y="1752600"/>
            <a:ext cx="7391400" cy="4524315"/>
          </a:xfrm>
          <a:prstGeom prst="rect">
            <a:avLst/>
          </a:prstGeom>
        </p:spPr>
        <p:txBody>
          <a:bodyPr wrap="square">
            <a:spAutoFit/>
          </a:bodyPr>
          <a:lstStyle/>
          <a:p>
            <a:pPr marL="285750" indent="-285750">
              <a:buFont typeface="Arial" panose="020B0604020202020204" pitchFamily="34" charset="0"/>
              <a:buChar char="•"/>
            </a:pPr>
            <a:r>
              <a:rPr lang="en-US" dirty="0" smtClean="0"/>
              <a:t>A word used in two or more senses OR a word used in a context that suggests a second term which sounds like it</a:t>
            </a:r>
          </a:p>
          <a:p>
            <a:endParaRPr lang="en-US" dirty="0" smtClean="0"/>
          </a:p>
          <a:p>
            <a:pPr marL="285750" indent="-285750">
              <a:buFont typeface="Arial" panose="020B0604020202020204" pitchFamily="34" charset="0"/>
              <a:buChar char="•"/>
            </a:pPr>
            <a:r>
              <a:rPr lang="en-US" dirty="0" smtClean="0"/>
              <a:t> PURPOSE:</a:t>
            </a:r>
          </a:p>
          <a:p>
            <a:pPr marL="800100" lvl="1" indent="-342900">
              <a:buAutoNum type="arabicParenR"/>
            </a:pPr>
            <a:r>
              <a:rPr lang="en-US" dirty="0" smtClean="0"/>
              <a:t>for humor (although in writing from earlier centuries puns could have serious meanings), </a:t>
            </a:r>
          </a:p>
          <a:p>
            <a:pPr marL="800100" lvl="1" indent="-342900">
              <a:buAutoNum type="arabicParenR"/>
            </a:pPr>
            <a:r>
              <a:rPr lang="en-US" dirty="0" smtClean="0"/>
              <a:t>2) to reveal unexpected connections</a:t>
            </a:r>
          </a:p>
          <a:p>
            <a:pPr marL="742950" lvl="1" indent="-285750">
              <a:buFont typeface="Arial" panose="020B0604020202020204" pitchFamily="34" charset="0"/>
              <a:buChar char="•"/>
            </a:pPr>
            <a:r>
              <a:rPr lang="en-US" sz="1600" dirty="0" smtClean="0"/>
              <a:t>Time flies like an arrow.  Fruit flies like a banana.</a:t>
            </a:r>
          </a:p>
          <a:p>
            <a:pPr marL="742950" lvl="1" indent="-285750">
              <a:buFont typeface="Arial" panose="020B0604020202020204" pitchFamily="34" charset="0"/>
              <a:buChar char="•"/>
            </a:pPr>
            <a:r>
              <a:rPr lang="en-US" sz="1600" dirty="0" smtClean="0"/>
              <a:t>“A cannon-ball took off his legs, so he laid down his arms.”  Thomas Hood</a:t>
            </a:r>
          </a:p>
          <a:p>
            <a:pPr marL="742950" lvl="1" indent="-285750">
              <a:buFont typeface="Arial" panose="020B0604020202020204" pitchFamily="34" charset="0"/>
              <a:buChar char="•"/>
            </a:pPr>
            <a:r>
              <a:rPr lang="en-US" sz="1600" dirty="0" smtClean="0"/>
              <a:t>“During the two previous centuries musical styles went in one era and out of the other . . .” Frank Muir</a:t>
            </a:r>
          </a:p>
          <a:p>
            <a:pPr marL="742950" lvl="1" indent="-285750">
              <a:buFont typeface="Arial" panose="020B0604020202020204" pitchFamily="34" charset="0"/>
              <a:buChar char="•"/>
            </a:pPr>
            <a:endParaRPr lang="en-US" sz="1600" dirty="0" smtClean="0"/>
          </a:p>
          <a:p>
            <a:pPr marL="742950" lvl="1" indent="-285750">
              <a:buFont typeface="Arial" panose="020B0604020202020204" pitchFamily="34" charset="0"/>
              <a:buChar char="•"/>
            </a:pPr>
            <a:r>
              <a:rPr lang="en-US" dirty="0" smtClean="0"/>
              <a:t>A not funny example from </a:t>
            </a:r>
            <a:r>
              <a:rPr lang="en-US" i="1" dirty="0" smtClean="0"/>
              <a:t>Hamlet </a:t>
            </a:r>
            <a:r>
              <a:rPr lang="en-US" dirty="0" smtClean="0"/>
              <a:t>(</a:t>
            </a:r>
            <a:r>
              <a:rPr lang="en-US" dirty="0" err="1" smtClean="0"/>
              <a:t>I.ii</a:t>
            </a:r>
            <a:r>
              <a:rPr lang="en-US" dirty="0" smtClean="0"/>
              <a:t>):</a:t>
            </a:r>
          </a:p>
          <a:p>
            <a:pPr lvl="1"/>
            <a:r>
              <a:rPr lang="en-US" sz="1600" dirty="0" smtClean="0"/>
              <a:t>CLAUDIUS:  …But now, my cousin Hamlet, and my son—</a:t>
            </a:r>
          </a:p>
          <a:p>
            <a:pPr lvl="1"/>
            <a:r>
              <a:rPr lang="en-US" sz="1600" dirty="0" smtClean="0"/>
              <a:t>HAMLET: A little more than kin, and less than kind.</a:t>
            </a:r>
          </a:p>
          <a:p>
            <a:pPr lvl="1"/>
            <a:r>
              <a:rPr lang="en-US" sz="1600" dirty="0" smtClean="0"/>
              <a:t>CLAUDIUS: How is it that the clouds still hang on you?</a:t>
            </a:r>
          </a:p>
          <a:p>
            <a:pPr lvl="1"/>
            <a:r>
              <a:rPr lang="en-US" sz="1600" dirty="0" smtClean="0"/>
              <a:t>HAMLET: Not so my lord; I am too much </a:t>
            </a:r>
            <a:r>
              <a:rPr lang="en-US" sz="1600" dirty="0" err="1" smtClean="0"/>
              <a:t>i</a:t>
            </a:r>
            <a:r>
              <a:rPr lang="en-US" sz="1600" dirty="0" smtClean="0"/>
              <a:t>’ the sun.</a:t>
            </a:r>
          </a:p>
        </p:txBody>
      </p:sp>
    </p:spTree>
    <p:extLst>
      <p:ext uri="{BB962C8B-B14F-4D97-AF65-F5344CB8AC3E}">
        <p14:creationId xmlns:p14="http://schemas.microsoft.com/office/powerpoint/2010/main" val="26782374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1313" y="967264"/>
            <a:ext cx="6934200" cy="1477328"/>
          </a:xfrm>
          <a:prstGeom prst="rect">
            <a:avLst/>
          </a:prstGeom>
        </p:spPr>
        <p:txBody>
          <a:bodyPr wrap="square">
            <a:spAutoFit/>
          </a:bodyPr>
          <a:lstStyle/>
          <a:p>
            <a:r>
              <a:rPr lang="en-US" dirty="0" smtClean="0"/>
              <a:t>A: I’m tired of blonde jokes.  I’m blonde and I happen to be really smart!</a:t>
            </a:r>
          </a:p>
          <a:p>
            <a:r>
              <a:rPr lang="en-US" dirty="0" smtClean="0"/>
              <a:t>B: Oh, yeah?  What smart things do you know?</a:t>
            </a:r>
          </a:p>
          <a:p>
            <a:r>
              <a:rPr lang="en-US" dirty="0" smtClean="0"/>
              <a:t>A: Well, I just learned all of the state capitals.</a:t>
            </a:r>
          </a:p>
          <a:p>
            <a:r>
              <a:rPr lang="en-US" dirty="0" smtClean="0"/>
              <a:t>B: Really?  Then what’s the capital of Washington?</a:t>
            </a:r>
          </a:p>
          <a:p>
            <a:r>
              <a:rPr lang="en-US" dirty="0" smtClean="0"/>
              <a:t>A: Duh!  It’s  W!</a:t>
            </a:r>
            <a:endParaRPr lang="en-US" dirty="0"/>
          </a:p>
        </p:txBody>
      </p:sp>
      <p:sp>
        <p:nvSpPr>
          <p:cNvPr id="3" name="Rectangle 2"/>
          <p:cNvSpPr/>
          <p:nvPr/>
        </p:nvSpPr>
        <p:spPr>
          <a:xfrm>
            <a:off x="1028700" y="2667000"/>
            <a:ext cx="7162800" cy="1754326"/>
          </a:xfrm>
          <a:prstGeom prst="rect">
            <a:avLst/>
          </a:prstGeom>
        </p:spPr>
        <p:txBody>
          <a:bodyPr wrap="square">
            <a:spAutoFit/>
          </a:bodyPr>
          <a:lstStyle/>
          <a:p>
            <a:r>
              <a:rPr lang="en-US" dirty="0" smtClean="0"/>
              <a:t>“Even as a schoolboy poultry-raising was a study with me, and I may say without egotism that as early as the age of seventeen I was acquainted with all the best and speediest methods of raising chickens, from raising them off a roost by burning Lucifer matches under their noses, down to lifting them off a fence on a frosty night by insinuating a warm board under their feet.”   Mark Twain</a:t>
            </a:r>
            <a:endParaRPr lang="en-US" dirty="0"/>
          </a:p>
        </p:txBody>
      </p:sp>
      <p:sp>
        <p:nvSpPr>
          <p:cNvPr id="4" name="Rectangle 3"/>
          <p:cNvSpPr/>
          <p:nvPr/>
        </p:nvSpPr>
        <p:spPr>
          <a:xfrm>
            <a:off x="958157" y="4681954"/>
            <a:ext cx="7119043" cy="677108"/>
          </a:xfrm>
          <a:prstGeom prst="rect">
            <a:avLst/>
          </a:prstGeom>
        </p:spPr>
        <p:txBody>
          <a:bodyPr wrap="square">
            <a:spAutoFit/>
          </a:bodyPr>
          <a:lstStyle/>
          <a:p>
            <a:r>
              <a:rPr lang="en-US" sz="2000" dirty="0" smtClean="0">
                <a:solidFill>
                  <a:srgbClr val="28D3EA"/>
                </a:solidFill>
                <a:latin typeface="Columbia Stamp" panose="00000400000000000000" pitchFamily="2" charset="0"/>
              </a:rPr>
              <a:t>RHETORICAL ANALYSIS HINT: </a:t>
            </a:r>
            <a:r>
              <a:rPr lang="en-US" dirty="0" smtClean="0"/>
              <a:t>“A bad pun is regrettable.  But a good pun-- one both clever and revealing-- is worth making.”  Thomas Kane</a:t>
            </a:r>
            <a:endParaRPr lang="en-US" dirty="0"/>
          </a:p>
        </p:txBody>
      </p:sp>
      <p:sp>
        <p:nvSpPr>
          <p:cNvPr id="5" name="Rectangle 4"/>
          <p:cNvSpPr/>
          <p:nvPr/>
        </p:nvSpPr>
        <p:spPr>
          <a:xfrm>
            <a:off x="2514600" y="304800"/>
            <a:ext cx="1524000" cy="461665"/>
          </a:xfrm>
          <a:prstGeom prst="rect">
            <a:avLst/>
          </a:prstGeom>
        </p:spPr>
        <p:txBody>
          <a:bodyPr wrap="square">
            <a:spAutoFit/>
          </a:bodyPr>
          <a:lstStyle/>
          <a:p>
            <a:pPr algn="ctr"/>
            <a:r>
              <a:rPr lang="en-US" sz="2400" dirty="0" smtClean="0">
                <a:solidFill>
                  <a:srgbClr val="28D3EA"/>
                </a:solidFill>
                <a:latin typeface="Columbia Stamp" panose="00000400000000000000" pitchFamily="2" charset="0"/>
              </a:rPr>
              <a:t>PUN, </a:t>
            </a:r>
            <a:r>
              <a:rPr lang="en-US" dirty="0" smtClean="0"/>
              <a:t>cont.</a:t>
            </a:r>
          </a:p>
        </p:txBody>
      </p:sp>
    </p:spTree>
    <p:extLst>
      <p:ext uri="{BB962C8B-B14F-4D97-AF65-F5344CB8AC3E}">
        <p14:creationId xmlns:p14="http://schemas.microsoft.com/office/powerpoint/2010/main" val="32523837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8662" y="380999"/>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2348662" y="1091490"/>
            <a:ext cx="4572000" cy="800219"/>
          </a:xfrm>
          <a:prstGeom prst="rect">
            <a:avLst/>
          </a:prstGeom>
        </p:spPr>
        <p:txBody>
          <a:bodyPr>
            <a:spAutoFit/>
          </a:bodyPr>
          <a:lstStyle/>
          <a:p>
            <a:pPr algn="ctr"/>
            <a:r>
              <a:rPr lang="en-US" sz="2800" dirty="0" smtClean="0">
                <a:solidFill>
                  <a:srgbClr val="28D3EA"/>
                </a:solidFill>
                <a:latin typeface="Columbia Stamp" panose="00000400000000000000" pitchFamily="2" charset="0"/>
              </a:rPr>
              <a:t>ZEUGMA</a:t>
            </a:r>
          </a:p>
          <a:p>
            <a:pPr algn="ctr"/>
            <a:r>
              <a:rPr lang="en-US" b="1" dirty="0" smtClean="0">
                <a:solidFill>
                  <a:srgbClr val="FF0000"/>
                </a:solidFill>
              </a:rPr>
              <a:t>(ZOOG-ma)</a:t>
            </a:r>
            <a:endParaRPr lang="en-US" b="1" dirty="0">
              <a:solidFill>
                <a:srgbClr val="FF0000"/>
              </a:solidFill>
            </a:endParaRPr>
          </a:p>
        </p:txBody>
      </p:sp>
      <p:sp>
        <p:nvSpPr>
          <p:cNvPr id="4" name="Rectangle 3"/>
          <p:cNvSpPr/>
          <p:nvPr/>
        </p:nvSpPr>
        <p:spPr>
          <a:xfrm>
            <a:off x="914400" y="1859340"/>
            <a:ext cx="7162800" cy="3970318"/>
          </a:xfrm>
          <a:prstGeom prst="rect">
            <a:avLst/>
          </a:prstGeom>
        </p:spPr>
        <p:txBody>
          <a:bodyPr wrap="square">
            <a:spAutoFit/>
          </a:bodyPr>
          <a:lstStyle/>
          <a:p>
            <a:pPr marL="285750" indent="-285750">
              <a:buFont typeface="Arial" panose="020B0604020202020204" pitchFamily="34" charset="0"/>
              <a:buChar char="•"/>
            </a:pPr>
            <a:r>
              <a:rPr lang="en-US" dirty="0" smtClean="0"/>
              <a:t>A type of pun involving a verb used with two or more objects, but with a different meaning</a:t>
            </a:r>
          </a:p>
          <a:p>
            <a:endParaRPr lang="en-US" dirty="0" smtClean="0"/>
          </a:p>
          <a:p>
            <a:pPr marL="285750" indent="-285750">
              <a:buFont typeface="Arial" panose="020B0604020202020204" pitchFamily="34" charset="0"/>
              <a:buChar char="•"/>
            </a:pPr>
            <a:r>
              <a:rPr lang="en-US" dirty="0" smtClean="0"/>
              <a:t>“Joanna, pursued by the three monks, ran about the room, leaping over tables and chairs, sometimes throwing a dish or a scriptural maxim at her pursuers.”  Laurence Durrell</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“Piano, n.  A parlor utensil for subduing the impenitent visitor.  It is operated by depressing the keys of the machine and the spirits of the audience.”   Ambrose Bierce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A zeugma is a very sophisticated and intricate figure of speech. If you see them, consider the topic, speaker, intended audience. They’re usually academic, stuffy, even highfalutin.</a:t>
            </a:r>
            <a:endParaRPr lang="en-US" dirty="0"/>
          </a:p>
        </p:txBody>
      </p:sp>
    </p:spTree>
    <p:extLst>
      <p:ext uri="{BB962C8B-B14F-4D97-AF65-F5344CB8AC3E}">
        <p14:creationId xmlns:p14="http://schemas.microsoft.com/office/powerpoint/2010/main" val="133869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24554" y="452568"/>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2476500" y="1066800"/>
            <a:ext cx="4572000" cy="1077218"/>
          </a:xfrm>
          <a:prstGeom prst="rect">
            <a:avLst/>
          </a:prstGeom>
        </p:spPr>
        <p:txBody>
          <a:bodyPr>
            <a:spAutoFit/>
          </a:bodyPr>
          <a:lstStyle/>
          <a:p>
            <a:pPr algn="ctr"/>
            <a:r>
              <a:rPr lang="en-US" sz="2800" dirty="0" smtClean="0">
                <a:solidFill>
                  <a:srgbClr val="28D3EA"/>
                </a:solidFill>
                <a:latin typeface="Columbia Stamp" panose="00000400000000000000" pitchFamily="2" charset="0"/>
              </a:rPr>
              <a:t>SYNESTHESIA </a:t>
            </a:r>
          </a:p>
          <a:p>
            <a:pPr algn="ctr"/>
            <a:r>
              <a:rPr lang="en-US" b="1" dirty="0" smtClean="0">
                <a:solidFill>
                  <a:srgbClr val="FF0000"/>
                </a:solidFill>
              </a:rPr>
              <a:t>(sin-us-THEE-</a:t>
            </a:r>
            <a:r>
              <a:rPr lang="en-US" b="1" dirty="0" err="1" smtClean="0">
                <a:solidFill>
                  <a:srgbClr val="FF0000"/>
                </a:solidFill>
              </a:rPr>
              <a:t>zha</a:t>
            </a:r>
            <a:r>
              <a:rPr lang="en-US" b="1" dirty="0" smtClean="0">
                <a:solidFill>
                  <a:srgbClr val="FF0000"/>
                </a:solidFill>
              </a:rPr>
              <a:t>)</a:t>
            </a:r>
          </a:p>
          <a:p>
            <a:pPr algn="ctr"/>
            <a:r>
              <a:rPr lang="en-US" b="1" dirty="0" smtClean="0">
                <a:solidFill>
                  <a:srgbClr val="FF0000"/>
                </a:solidFill>
              </a:rPr>
              <a:t>(also spelled </a:t>
            </a:r>
            <a:r>
              <a:rPr lang="en-US" b="1" dirty="0" err="1" smtClean="0">
                <a:solidFill>
                  <a:srgbClr val="FF0000"/>
                </a:solidFill>
              </a:rPr>
              <a:t>synaesthesia</a:t>
            </a:r>
            <a:r>
              <a:rPr lang="en-US" b="1" dirty="0" smtClean="0">
                <a:solidFill>
                  <a:srgbClr val="FF0000"/>
                </a:solidFill>
              </a:rPr>
              <a:t>)</a:t>
            </a:r>
            <a:endParaRPr lang="en-US" b="1" dirty="0">
              <a:solidFill>
                <a:srgbClr val="FF0000"/>
              </a:solidFill>
            </a:endParaRPr>
          </a:p>
        </p:txBody>
      </p:sp>
      <p:sp>
        <p:nvSpPr>
          <p:cNvPr id="4" name="Rectangle 3"/>
          <p:cNvSpPr/>
          <p:nvPr/>
        </p:nvSpPr>
        <p:spPr>
          <a:xfrm>
            <a:off x="762000" y="2057400"/>
            <a:ext cx="8001000" cy="3693319"/>
          </a:xfrm>
          <a:prstGeom prst="rect">
            <a:avLst/>
          </a:prstGeom>
        </p:spPr>
        <p:txBody>
          <a:bodyPr wrap="square">
            <a:spAutoFit/>
          </a:bodyPr>
          <a:lstStyle/>
          <a:p>
            <a:pPr marL="285750" indent="-285750">
              <a:buFont typeface="Arial" panose="020B0604020202020204" pitchFamily="34" charset="0"/>
              <a:buChar char="•"/>
            </a:pPr>
            <a:r>
              <a:rPr lang="en-US" dirty="0" smtClean="0"/>
              <a:t>Describing one sensory experience in terms used literally to describe another sense</a:t>
            </a:r>
          </a:p>
          <a:p>
            <a:pPr marL="742950" lvl="1" indent="-285750">
              <a:buFont typeface="Arial" panose="020B0604020202020204" pitchFamily="34" charset="0"/>
              <a:buChar char="•"/>
            </a:pPr>
            <a:r>
              <a:rPr lang="en-US" dirty="0" smtClean="0"/>
              <a:t>Common uses (clichés): loud clothing, a velvet- voiced singer, a sweet sound, a sour face, a hot girl, a sharp reply, a smooth voice, a soft noise, a bitter comment, a cold look, a gravely voice . . .</a:t>
            </a:r>
          </a:p>
          <a:p>
            <a:pPr marL="742950" lvl="1" indent="-285750">
              <a:buFont typeface="Arial" panose="020B0604020202020204" pitchFamily="34" charset="0"/>
              <a:buChar char="•"/>
            </a:pPr>
            <a:r>
              <a:rPr lang="en-US" dirty="0" smtClean="0"/>
              <a:t>from “Façades”:  “The enormous and gold-rayed rustling sun.”  (Edith Sitwell)</a:t>
            </a:r>
          </a:p>
          <a:p>
            <a:pPr marL="742950" lvl="1" indent="-285750">
              <a:buFont typeface="Arial" panose="020B0604020202020204" pitchFamily="34" charset="0"/>
              <a:buChar char="•"/>
            </a:pPr>
            <a:r>
              <a:rPr lang="en-US" dirty="0" smtClean="0"/>
              <a:t>from “Mandalay”:  “An’ the dawn comes up like thunder” (Rudyard Kipling)</a:t>
            </a:r>
          </a:p>
          <a:p>
            <a:pPr marL="742950" lvl="1" indent="-285750">
              <a:buFont typeface="Arial" panose="020B0604020202020204" pitchFamily="34" charset="0"/>
              <a:buChar char="•"/>
            </a:pPr>
            <a:r>
              <a:rPr lang="en-US" dirty="0" smtClean="0"/>
              <a:t>from “Silos”: smell chewy and bitter (Rita Dove)</a:t>
            </a:r>
          </a:p>
          <a:p>
            <a:pPr marL="742950" lvl="1" indent="-285750">
              <a:buFont typeface="Arial" panose="020B0604020202020204" pitchFamily="34" charset="0"/>
              <a:buChar char="•"/>
            </a:pPr>
            <a:r>
              <a:rPr lang="en-US" dirty="0" smtClean="0"/>
              <a:t>From chapter three of </a:t>
            </a:r>
            <a:r>
              <a:rPr lang="en-US" i="1" dirty="0" smtClean="0"/>
              <a:t>The Great Gatsby</a:t>
            </a:r>
            <a:r>
              <a:rPr lang="en-US" dirty="0" smtClean="0"/>
              <a:t> by F. Scott Fitzgerald:</a:t>
            </a:r>
          </a:p>
          <a:p>
            <a:pPr marL="1200150" lvl="2" indent="-285750">
              <a:buFont typeface="Arial" panose="020B0604020202020204" pitchFamily="34" charset="0"/>
              <a:buChar char="•"/>
            </a:pPr>
            <a:r>
              <a:rPr lang="en-US" dirty="0" smtClean="0"/>
              <a:t>Now the orchestra is playing yellow cocktail music</a:t>
            </a:r>
          </a:p>
          <a:p>
            <a:pPr marL="1200150" lvl="2" indent="-285750">
              <a:buFont typeface="Arial" panose="020B0604020202020204" pitchFamily="34" charset="0"/>
              <a:buChar char="•"/>
            </a:pPr>
            <a:r>
              <a:rPr lang="en-US" dirty="0" smtClean="0"/>
              <a:t>And floating in the Sound was a triangle of silver scales, trembling a little to the stiff, tinny drip of the banjoes on the lawn</a:t>
            </a:r>
            <a:endParaRPr lang="en-US" dirty="0"/>
          </a:p>
        </p:txBody>
      </p:sp>
    </p:spTree>
    <p:extLst>
      <p:ext uri="{BB962C8B-B14F-4D97-AF65-F5344CB8AC3E}">
        <p14:creationId xmlns:p14="http://schemas.microsoft.com/office/powerpoint/2010/main" val="40982136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0800" y="304800"/>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4114800" y="1043464"/>
            <a:ext cx="1642116" cy="523220"/>
          </a:xfrm>
          <a:prstGeom prst="rect">
            <a:avLst/>
          </a:prstGeom>
        </p:spPr>
        <p:txBody>
          <a:bodyPr wrap="none">
            <a:spAutoFit/>
          </a:bodyPr>
          <a:lstStyle/>
          <a:p>
            <a:r>
              <a:rPr lang="en-US" sz="2800" dirty="0" smtClean="0">
                <a:solidFill>
                  <a:srgbClr val="28D3EA"/>
                </a:solidFill>
                <a:latin typeface="Columbia Stamp" panose="00000400000000000000" pitchFamily="2" charset="0"/>
              </a:rPr>
              <a:t>ALLUSION</a:t>
            </a:r>
            <a:endParaRPr lang="en-US" sz="2800" dirty="0">
              <a:solidFill>
                <a:srgbClr val="28D3EA"/>
              </a:solidFill>
              <a:latin typeface="Columbia Stamp" panose="00000400000000000000" pitchFamily="2" charset="0"/>
            </a:endParaRPr>
          </a:p>
        </p:txBody>
      </p:sp>
      <p:sp>
        <p:nvSpPr>
          <p:cNvPr id="4" name="Rectangle 3"/>
          <p:cNvSpPr/>
          <p:nvPr/>
        </p:nvSpPr>
        <p:spPr>
          <a:xfrm>
            <a:off x="990600" y="1524000"/>
            <a:ext cx="6858000" cy="3693319"/>
          </a:xfrm>
          <a:prstGeom prst="rect">
            <a:avLst/>
          </a:prstGeom>
        </p:spPr>
        <p:txBody>
          <a:bodyPr wrap="square">
            <a:spAutoFit/>
          </a:bodyPr>
          <a:lstStyle/>
          <a:p>
            <a:pPr marL="285750" indent="-285750">
              <a:buFont typeface="Arial" panose="020B0604020202020204" pitchFamily="34" charset="0"/>
              <a:buChar char="•"/>
            </a:pPr>
            <a:r>
              <a:rPr lang="en-US" dirty="0" smtClean="0"/>
              <a:t>a brief reference to a well-known person, place, passage, or happening</a:t>
            </a:r>
          </a:p>
          <a:p>
            <a:endParaRPr lang="en-US" dirty="0" smtClean="0"/>
          </a:p>
          <a:p>
            <a:pPr marL="285750" indent="-285750">
              <a:buFont typeface="Arial" panose="020B0604020202020204" pitchFamily="34" charset="0"/>
              <a:buChar char="•"/>
            </a:pPr>
            <a:r>
              <a:rPr lang="en-US" dirty="0" smtClean="0"/>
              <a:t> Allusions especially affect TONE</a:t>
            </a:r>
          </a:p>
          <a:p>
            <a:pPr marL="742950" lvl="1" indent="-285750">
              <a:buFont typeface="Arial" panose="020B0604020202020204" pitchFamily="34" charset="0"/>
              <a:buChar char="•"/>
            </a:pPr>
            <a:r>
              <a:rPr lang="en-US" dirty="0" smtClean="0"/>
              <a:t>“All memorable events, I should say, transpire in morning time and in a morning atmosphere.  The Vedas say, “All intelligences awake with the morning.”  Poetry and art, and the fairest and most memorable of the actions of men, date from such an hour.  All poets and heroes, like </a:t>
            </a:r>
            <a:r>
              <a:rPr lang="en-US" dirty="0" err="1" smtClean="0"/>
              <a:t>Memnon</a:t>
            </a:r>
            <a:r>
              <a:rPr lang="en-US" dirty="0" smtClean="0"/>
              <a:t>, are the children of Aurora, and emit their music at sunrise.”</a:t>
            </a:r>
          </a:p>
          <a:p>
            <a:pPr lvl="1"/>
            <a:r>
              <a:rPr lang="en-US" dirty="0" smtClean="0"/>
              <a:t>  Henry David Thoreau (from Walden)</a:t>
            </a:r>
          </a:p>
          <a:p>
            <a:pPr lvl="1"/>
            <a:endParaRPr lang="en-US" dirty="0" smtClean="0"/>
          </a:p>
          <a:p>
            <a:pPr marL="285750" indent="-285750">
              <a:buFont typeface="Arial" panose="020B0604020202020204" pitchFamily="34" charset="0"/>
              <a:buChar char="•"/>
            </a:pPr>
            <a:r>
              <a:rPr lang="en-US" dirty="0" smtClean="0"/>
              <a:t> Sometimes, as in Thoreau’s, the reference is explicit</a:t>
            </a:r>
            <a:endParaRPr lang="en-US" dirty="0"/>
          </a:p>
        </p:txBody>
      </p:sp>
      <p:sp>
        <p:nvSpPr>
          <p:cNvPr id="5" name="TextBox 4"/>
          <p:cNvSpPr txBox="1"/>
          <p:nvPr/>
        </p:nvSpPr>
        <p:spPr>
          <a:xfrm>
            <a:off x="1524000" y="5217319"/>
            <a:ext cx="7086600" cy="1169551"/>
          </a:xfrm>
          <a:prstGeom prst="rect">
            <a:avLst/>
          </a:prstGeom>
          <a:noFill/>
        </p:spPr>
        <p:txBody>
          <a:bodyPr wrap="square" rtlCol="0">
            <a:spAutoFit/>
          </a:bodyPr>
          <a:lstStyle/>
          <a:p>
            <a:r>
              <a:rPr lang="en-US" sz="1400" dirty="0" smtClean="0"/>
              <a:t>Allusions broaden the appeal of a piece of writing to a more sophisticated audience.  Shakespeare for example, would use allusions to reach the higher class men who attended his plays and would feel fancy for recognizing. Then he threw in dirty puns and slapstick action for the “groundlings” who were also there! If you know your Hindu scripture and Greek mythology, for example, the quote above reveals more to you.  Congratulations, smarty pants.</a:t>
            </a:r>
            <a:endParaRPr lang="en-US" sz="1400" dirty="0"/>
          </a:p>
        </p:txBody>
      </p:sp>
      <p:sp>
        <p:nvSpPr>
          <p:cNvPr id="6" name="Rectangle 5"/>
          <p:cNvSpPr/>
          <p:nvPr/>
        </p:nvSpPr>
        <p:spPr>
          <a:xfrm>
            <a:off x="1524000" y="5217319"/>
            <a:ext cx="7086600" cy="1259681"/>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56963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8108" y="158311"/>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3868382" y="912364"/>
            <a:ext cx="1695016" cy="523220"/>
          </a:xfrm>
          <a:prstGeom prst="rect">
            <a:avLst/>
          </a:prstGeom>
        </p:spPr>
        <p:txBody>
          <a:bodyPr wrap="none">
            <a:spAutoFit/>
          </a:bodyPr>
          <a:lstStyle/>
          <a:p>
            <a:r>
              <a:rPr lang="en-US" sz="2800" dirty="0" smtClean="0">
                <a:solidFill>
                  <a:srgbClr val="28D3EA"/>
                </a:solidFill>
                <a:latin typeface="Columbia Stamp" panose="00000400000000000000" pitchFamily="2" charset="0"/>
              </a:rPr>
              <a:t>ALLUSION</a:t>
            </a:r>
            <a:r>
              <a:rPr lang="en-US" dirty="0" smtClean="0"/>
              <a:t> </a:t>
            </a:r>
            <a:endParaRPr lang="en-US" dirty="0"/>
          </a:p>
        </p:txBody>
      </p:sp>
      <p:sp>
        <p:nvSpPr>
          <p:cNvPr id="4" name="Rectangle 3"/>
          <p:cNvSpPr/>
          <p:nvPr/>
        </p:nvSpPr>
        <p:spPr>
          <a:xfrm>
            <a:off x="1097422" y="1309745"/>
            <a:ext cx="7391400" cy="1754326"/>
          </a:xfrm>
          <a:prstGeom prst="rect">
            <a:avLst/>
          </a:prstGeom>
        </p:spPr>
        <p:txBody>
          <a:bodyPr wrap="square">
            <a:spAutoFit/>
          </a:bodyPr>
          <a:lstStyle/>
          <a:p>
            <a:pPr marL="285750" indent="-285750">
              <a:buFont typeface="Arial" panose="020B0604020202020204" pitchFamily="34" charset="0"/>
              <a:buChar char="•"/>
            </a:pPr>
            <a:r>
              <a:rPr lang="en-US" dirty="0" smtClean="0"/>
              <a:t>Sometimes the reference is more subtle . . .</a:t>
            </a:r>
          </a:p>
          <a:p>
            <a:pPr lvl="1"/>
            <a:r>
              <a:rPr lang="en-US" dirty="0" smtClean="0"/>
              <a:t>“. . . to paraphrase the idle legend of Peter Piper,  who had never found his way into their nursery, If the greedy little </a:t>
            </a:r>
            <a:r>
              <a:rPr lang="en-US" dirty="0" err="1" smtClean="0"/>
              <a:t>Gradgrinds</a:t>
            </a:r>
            <a:r>
              <a:rPr lang="en-US" dirty="0" smtClean="0"/>
              <a:t> grasped at more than this, what was it for good gracious goodness’ sake  that the greedy little </a:t>
            </a:r>
            <a:r>
              <a:rPr lang="en-US" dirty="0" err="1" smtClean="0"/>
              <a:t>Gradgrinds</a:t>
            </a:r>
            <a:r>
              <a:rPr lang="en-US" dirty="0" smtClean="0"/>
              <a:t> grasped at?”</a:t>
            </a:r>
          </a:p>
          <a:p>
            <a:pPr lvl="1"/>
            <a:r>
              <a:rPr lang="en-US" dirty="0" smtClean="0"/>
              <a:t>	Charles Dickens (in </a:t>
            </a:r>
            <a:r>
              <a:rPr lang="en-US" i="1" dirty="0" smtClean="0"/>
              <a:t>Hard Times</a:t>
            </a:r>
            <a:r>
              <a:rPr lang="en-US" dirty="0" smtClean="0"/>
              <a:t>)</a:t>
            </a:r>
            <a:endParaRPr lang="en-US" dirty="0"/>
          </a:p>
        </p:txBody>
      </p:sp>
      <p:sp>
        <p:nvSpPr>
          <p:cNvPr id="5" name="Rectangle 4"/>
          <p:cNvSpPr/>
          <p:nvPr/>
        </p:nvSpPr>
        <p:spPr>
          <a:xfrm>
            <a:off x="1097422" y="3048000"/>
            <a:ext cx="7889102" cy="1200329"/>
          </a:xfrm>
          <a:prstGeom prst="rect">
            <a:avLst/>
          </a:prstGeom>
        </p:spPr>
        <p:txBody>
          <a:bodyPr wrap="square">
            <a:spAutoFit/>
          </a:bodyPr>
          <a:lstStyle/>
          <a:p>
            <a:pPr marL="285750" indent="-285750">
              <a:buFont typeface="Arial" panose="020B0604020202020204" pitchFamily="34" charset="0"/>
              <a:buChar char="•"/>
            </a:pPr>
            <a:r>
              <a:rPr lang="en-US" dirty="0" smtClean="0"/>
              <a:t>And other times it’s only noticeable to the careful, informed reader</a:t>
            </a:r>
          </a:p>
          <a:p>
            <a:pPr lvl="1"/>
            <a:r>
              <a:rPr lang="en-US" dirty="0" smtClean="0"/>
              <a:t>“I didn’t know whether I should appear before you-- there is a time to show and a time to hide; there is a time to speak, and also a time to be silent.”  	Norman O. Brown</a:t>
            </a:r>
            <a:endParaRPr lang="en-US" dirty="0"/>
          </a:p>
        </p:txBody>
      </p:sp>
      <p:sp>
        <p:nvSpPr>
          <p:cNvPr id="6" name="TextBox 5"/>
          <p:cNvSpPr txBox="1"/>
          <p:nvPr/>
        </p:nvSpPr>
        <p:spPr>
          <a:xfrm>
            <a:off x="1371600" y="4419600"/>
            <a:ext cx="6858000"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From </a:t>
            </a:r>
            <a:r>
              <a:rPr lang="en-US" i="1" dirty="0" smtClean="0"/>
              <a:t>The Great Gatsby</a:t>
            </a:r>
            <a:r>
              <a:rPr lang="en-US" dirty="0" smtClean="0"/>
              <a:t> by F. Scott Fitzgerald (chapter 6)</a:t>
            </a:r>
          </a:p>
          <a:p>
            <a:r>
              <a:rPr lang="en-US" dirty="0" smtClean="0"/>
              <a:t>The truth was that Jay Gatsby, of West Egg, Long Island, sprang from his Platonic conception of himself. He was a son of God—a phrase which, if it means anything, means just that—and he must be about His Father’s Business, the service of a vast, vulgar and meretricious beauty.</a:t>
            </a:r>
            <a:endParaRPr lang="en-US" dirty="0"/>
          </a:p>
        </p:txBody>
      </p:sp>
      <p:sp>
        <p:nvSpPr>
          <p:cNvPr id="7" name="TextBox 6"/>
          <p:cNvSpPr txBox="1"/>
          <p:nvPr/>
        </p:nvSpPr>
        <p:spPr>
          <a:xfrm>
            <a:off x="5638800" y="6019800"/>
            <a:ext cx="3200400" cy="584775"/>
          </a:xfrm>
          <a:prstGeom prst="rect">
            <a:avLst/>
          </a:prstGeom>
          <a:noFill/>
        </p:spPr>
        <p:txBody>
          <a:bodyPr wrap="square" rtlCol="0">
            <a:spAutoFit/>
          </a:bodyPr>
          <a:lstStyle/>
          <a:p>
            <a:r>
              <a:rPr lang="en-US" sz="1600" i="1" dirty="0" smtClean="0"/>
              <a:t>What do these allusions suggest? (There are two) </a:t>
            </a:r>
            <a:r>
              <a:rPr lang="en-US" sz="1600" i="1" u="sng" dirty="0" smtClean="0"/>
              <a:t>Foreshadow</a:t>
            </a:r>
            <a:r>
              <a:rPr lang="en-US" sz="1600" i="1" dirty="0" smtClean="0"/>
              <a:t>?....</a:t>
            </a:r>
            <a:endParaRPr lang="en-US" sz="1600" i="1" dirty="0"/>
          </a:p>
        </p:txBody>
      </p:sp>
      <p:sp>
        <p:nvSpPr>
          <p:cNvPr id="8" name="Rectangle 7"/>
          <p:cNvSpPr/>
          <p:nvPr/>
        </p:nvSpPr>
        <p:spPr>
          <a:xfrm>
            <a:off x="5570898" y="5989021"/>
            <a:ext cx="3039701" cy="646331"/>
          </a:xfrm>
          <a:prstGeom prst="rect">
            <a:avLst/>
          </a:prstGeom>
          <a:solidFill>
            <a:schemeClr val="accent1">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480364" y="2514600"/>
            <a:ext cx="3200400" cy="500137"/>
          </a:xfrm>
          <a:prstGeom prst="rect">
            <a:avLst/>
          </a:prstGeom>
          <a:noFill/>
        </p:spPr>
        <p:txBody>
          <a:bodyPr wrap="square" rtlCol="0">
            <a:spAutoFit/>
          </a:bodyPr>
          <a:lstStyle/>
          <a:p>
            <a:r>
              <a:rPr lang="en-US" sz="1600" i="1" dirty="0" smtClean="0"/>
              <a:t>Recognize the allusion? </a:t>
            </a:r>
            <a:r>
              <a:rPr lang="en-US" sz="1050" i="1" dirty="0" smtClean="0"/>
              <a:t>PS: don’t have the patience for a Dickens novel? Try this one!</a:t>
            </a:r>
            <a:endParaRPr lang="en-US" sz="1050" i="1" dirty="0"/>
          </a:p>
        </p:txBody>
      </p:sp>
      <p:sp>
        <p:nvSpPr>
          <p:cNvPr id="10" name="TextBox 9"/>
          <p:cNvSpPr txBox="1"/>
          <p:nvPr/>
        </p:nvSpPr>
        <p:spPr>
          <a:xfrm>
            <a:off x="5494699" y="3962400"/>
            <a:ext cx="2667000" cy="338554"/>
          </a:xfrm>
          <a:prstGeom prst="rect">
            <a:avLst/>
          </a:prstGeom>
          <a:noFill/>
        </p:spPr>
        <p:txBody>
          <a:bodyPr wrap="square" rtlCol="0">
            <a:spAutoFit/>
          </a:bodyPr>
          <a:lstStyle/>
          <a:p>
            <a:r>
              <a:rPr lang="en-US" sz="1600" i="1" dirty="0" smtClean="0"/>
              <a:t>How about this allusion?</a:t>
            </a:r>
            <a:endParaRPr lang="en-US" sz="1600" i="1" dirty="0"/>
          </a:p>
        </p:txBody>
      </p:sp>
      <p:sp>
        <p:nvSpPr>
          <p:cNvPr id="11" name="Rectangle 10"/>
          <p:cNvSpPr/>
          <p:nvPr/>
        </p:nvSpPr>
        <p:spPr>
          <a:xfrm>
            <a:off x="5418943" y="3962401"/>
            <a:ext cx="2353457" cy="457200"/>
          </a:xfrm>
          <a:prstGeom prst="rect">
            <a:avLst/>
          </a:prstGeom>
          <a:solidFill>
            <a:schemeClr val="accent1">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494699" y="2514600"/>
            <a:ext cx="3039701" cy="549471"/>
          </a:xfrm>
          <a:prstGeom prst="rect">
            <a:avLst/>
          </a:prstGeom>
          <a:solidFill>
            <a:schemeClr val="accent1">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24374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80237" y="1113503"/>
            <a:ext cx="2425664" cy="461665"/>
          </a:xfrm>
          <a:prstGeom prst="rect">
            <a:avLst/>
          </a:prstGeom>
        </p:spPr>
        <p:txBody>
          <a:bodyPr wrap="none">
            <a:spAutoFit/>
          </a:bodyPr>
          <a:lstStyle/>
          <a:p>
            <a:r>
              <a:rPr lang="en-US" sz="2400" dirty="0" smtClean="0">
                <a:solidFill>
                  <a:srgbClr val="28D3EA"/>
                </a:solidFill>
                <a:latin typeface="Columbia Stamp" panose="00000400000000000000" pitchFamily="2" charset="0"/>
              </a:rPr>
              <a:t>Common Purposes</a:t>
            </a:r>
            <a:endParaRPr lang="en-US" sz="2400" dirty="0">
              <a:solidFill>
                <a:srgbClr val="28D3EA"/>
              </a:solidFill>
              <a:latin typeface="Columbia Stamp" panose="00000400000000000000" pitchFamily="2" charset="0"/>
            </a:endParaRPr>
          </a:p>
        </p:txBody>
      </p:sp>
      <p:sp>
        <p:nvSpPr>
          <p:cNvPr id="3" name="Rectangle 2"/>
          <p:cNvSpPr/>
          <p:nvPr/>
        </p:nvSpPr>
        <p:spPr>
          <a:xfrm>
            <a:off x="2286000" y="304800"/>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4" name="Rectangle 3"/>
          <p:cNvSpPr/>
          <p:nvPr/>
        </p:nvSpPr>
        <p:spPr>
          <a:xfrm>
            <a:off x="1295400" y="1720840"/>
            <a:ext cx="6172200" cy="3139321"/>
          </a:xfrm>
          <a:prstGeom prst="rect">
            <a:avLst/>
          </a:prstGeom>
        </p:spPr>
        <p:txBody>
          <a:bodyPr wrap="square">
            <a:spAutoFit/>
          </a:bodyPr>
          <a:lstStyle/>
          <a:p>
            <a:pPr marL="285750" indent="-285750">
              <a:buFont typeface="Arial" panose="020B0604020202020204" pitchFamily="34" charset="0"/>
              <a:buChar char="•"/>
            </a:pPr>
            <a:r>
              <a:rPr lang="en-US" dirty="0" smtClean="0"/>
              <a:t>“(Jim </a:t>
            </a:r>
            <a:r>
              <a:rPr lang="en-US" dirty="0" err="1" smtClean="0"/>
              <a:t>Casy’s</a:t>
            </a:r>
            <a:r>
              <a:rPr lang="en-US" dirty="0" smtClean="0"/>
              <a:t>) was a long head, bony, tight of skin and set on a neck as stringy and muscular as a celery stalk.”  John Steinbeck, </a:t>
            </a:r>
            <a:r>
              <a:rPr lang="en-US" i="1" dirty="0" smtClean="0"/>
              <a:t>The Grapes of Wrath</a:t>
            </a:r>
          </a:p>
          <a:p>
            <a:pPr marL="285750" indent="-285750">
              <a:buFont typeface="Arial" panose="020B0604020202020204" pitchFamily="34" charset="0"/>
              <a:buChar char="•"/>
            </a:pPr>
            <a:endParaRPr lang="en-US" i="1" dirty="0" smtClean="0"/>
          </a:p>
          <a:p>
            <a:pPr marL="742950" lvl="1" indent="-285750">
              <a:buFont typeface="Arial" panose="020B0604020202020204" pitchFamily="34" charset="0"/>
              <a:buChar char="•"/>
            </a:pPr>
            <a:r>
              <a:rPr lang="en-US" dirty="0" smtClean="0"/>
              <a:t> IMAGERY</a:t>
            </a:r>
          </a:p>
          <a:p>
            <a:pPr marL="1200150" lvl="2" indent="-285750">
              <a:buFont typeface="Arial" panose="020B0604020202020204" pitchFamily="34" charset="0"/>
              <a:buChar char="•"/>
            </a:pPr>
            <a:r>
              <a:rPr lang="en-US" dirty="0" smtClean="0"/>
              <a:t>Figurative language creates pictures, smells, sights, sounds, etc.</a:t>
            </a:r>
          </a:p>
          <a:p>
            <a:pPr marL="742950" lvl="1" indent="-285750">
              <a:buFont typeface="Arial" panose="020B0604020202020204" pitchFamily="34" charset="0"/>
              <a:buChar char="•"/>
            </a:pPr>
            <a:r>
              <a:rPr lang="en-US" dirty="0" smtClean="0"/>
              <a:t>PLEASURE/POETIC TEXTURE</a:t>
            </a:r>
          </a:p>
          <a:p>
            <a:pPr marL="1200150" lvl="2" indent="-285750">
              <a:buFont typeface="Arial" panose="020B0604020202020204" pitchFamily="34" charset="0"/>
              <a:buChar char="•"/>
            </a:pPr>
            <a:r>
              <a:rPr lang="en-US" dirty="0" smtClean="0"/>
              <a:t> It’s fun!</a:t>
            </a:r>
          </a:p>
          <a:p>
            <a:pPr marL="1200150" lvl="2" indent="-285750">
              <a:buFont typeface="Arial" panose="020B0604020202020204" pitchFamily="34" charset="0"/>
              <a:buChar char="•"/>
            </a:pPr>
            <a:r>
              <a:rPr lang="en-US" dirty="0" smtClean="0"/>
              <a:t> “First-rate literature delights and instructs.” </a:t>
            </a:r>
          </a:p>
          <a:p>
            <a:pPr lvl="2"/>
            <a:r>
              <a:rPr lang="en-US" dirty="0"/>
              <a:t> </a:t>
            </a:r>
            <a:r>
              <a:rPr lang="en-US" dirty="0" smtClean="0"/>
              <a:t>       -- WH Auden</a:t>
            </a:r>
            <a:endParaRPr lang="en-US" dirty="0"/>
          </a:p>
        </p:txBody>
      </p:sp>
      <p:sp>
        <p:nvSpPr>
          <p:cNvPr id="5" name="TextBox 4"/>
          <p:cNvSpPr txBox="1"/>
          <p:nvPr/>
        </p:nvSpPr>
        <p:spPr>
          <a:xfrm>
            <a:off x="5410200" y="5016787"/>
            <a:ext cx="3086100" cy="584775"/>
          </a:xfrm>
          <a:prstGeom prst="rect">
            <a:avLst/>
          </a:prstGeom>
          <a:noFill/>
        </p:spPr>
        <p:txBody>
          <a:bodyPr wrap="square" rtlCol="0">
            <a:spAutoFit/>
          </a:bodyPr>
          <a:lstStyle/>
          <a:p>
            <a:r>
              <a:rPr lang="en-US" sz="1600" i="1" dirty="0" smtClean="0"/>
              <a:t>Why not just say his neck is muscular and stringy?</a:t>
            </a:r>
            <a:endParaRPr lang="en-US" sz="1600" i="1" dirty="0"/>
          </a:p>
        </p:txBody>
      </p:sp>
      <p:sp>
        <p:nvSpPr>
          <p:cNvPr id="6" name="Rectangle 5"/>
          <p:cNvSpPr/>
          <p:nvPr/>
        </p:nvSpPr>
        <p:spPr>
          <a:xfrm>
            <a:off x="5410200" y="5016787"/>
            <a:ext cx="2514600" cy="584775"/>
          </a:xfrm>
          <a:prstGeom prst="rect">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85684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95547" y="253425"/>
            <a:ext cx="2448106" cy="769441"/>
          </a:xfrm>
          <a:prstGeom prst="rect">
            <a:avLst/>
          </a:prstGeom>
        </p:spPr>
        <p:txBody>
          <a:bodyPr wrap="none">
            <a:spAutoFit/>
          </a:bodyPr>
          <a:lstStyle/>
          <a:p>
            <a:r>
              <a:rPr lang="en-US" sz="4400" dirty="0" smtClean="0">
                <a:solidFill>
                  <a:srgbClr val="28D3EA"/>
                </a:solidFill>
                <a:latin typeface="Columbia Stamp" panose="00000400000000000000" pitchFamily="2" charset="0"/>
              </a:rPr>
              <a:t>CHECK-UP</a:t>
            </a:r>
            <a:endParaRPr lang="en-US" sz="4400" dirty="0">
              <a:solidFill>
                <a:srgbClr val="28D3EA"/>
              </a:solidFill>
              <a:latin typeface="Columbia Stamp" panose="00000400000000000000" pitchFamily="2" charset="0"/>
            </a:endParaRPr>
          </a:p>
        </p:txBody>
      </p:sp>
      <p:sp>
        <p:nvSpPr>
          <p:cNvPr id="3" name="Rectangle 2"/>
          <p:cNvSpPr/>
          <p:nvPr/>
        </p:nvSpPr>
        <p:spPr>
          <a:xfrm>
            <a:off x="3429000" y="1022866"/>
            <a:ext cx="1903085" cy="369332"/>
          </a:xfrm>
          <a:prstGeom prst="rect">
            <a:avLst/>
          </a:prstGeom>
        </p:spPr>
        <p:txBody>
          <a:bodyPr wrap="none">
            <a:spAutoFit/>
          </a:bodyPr>
          <a:lstStyle/>
          <a:p>
            <a:r>
              <a:rPr lang="en-US" b="1" dirty="0" smtClean="0">
                <a:solidFill>
                  <a:srgbClr val="FF0000"/>
                </a:solidFill>
              </a:rPr>
              <a:t>PURPOSE REVIEW</a:t>
            </a:r>
            <a:endParaRPr lang="en-US" b="1" dirty="0">
              <a:solidFill>
                <a:srgbClr val="FF0000"/>
              </a:solidFill>
            </a:endParaRPr>
          </a:p>
        </p:txBody>
      </p:sp>
      <p:sp>
        <p:nvSpPr>
          <p:cNvPr id="4" name="Rectangle 3"/>
          <p:cNvSpPr/>
          <p:nvPr/>
        </p:nvSpPr>
        <p:spPr>
          <a:xfrm>
            <a:off x="990600" y="1752600"/>
            <a:ext cx="7848600" cy="2308324"/>
          </a:xfrm>
          <a:prstGeom prst="rect">
            <a:avLst/>
          </a:prstGeom>
        </p:spPr>
        <p:txBody>
          <a:bodyPr wrap="square">
            <a:spAutoFit/>
          </a:bodyPr>
          <a:lstStyle/>
          <a:p>
            <a:r>
              <a:rPr lang="en-US" dirty="0" smtClean="0"/>
              <a:t>Flower in Crannied Wall                               To See A World in a Grain of Sand</a:t>
            </a:r>
          </a:p>
          <a:p>
            <a:r>
              <a:rPr lang="en-US" dirty="0" smtClean="0"/>
              <a:t> </a:t>
            </a:r>
          </a:p>
          <a:p>
            <a:r>
              <a:rPr lang="en-US" dirty="0" smtClean="0"/>
              <a:t> Flower in the crannied wall,                          To see a world in a grain of sand</a:t>
            </a:r>
          </a:p>
          <a:p>
            <a:r>
              <a:rPr lang="en-US" dirty="0" smtClean="0"/>
              <a:t> I pluck you out of the crannies,                     And a heaven in a wild flower,</a:t>
            </a:r>
          </a:p>
          <a:p>
            <a:r>
              <a:rPr lang="en-US" dirty="0" smtClean="0"/>
              <a:t> I hold you here, root and all, in my hand      Hold infinity in the palm of your hand</a:t>
            </a:r>
          </a:p>
          <a:p>
            <a:r>
              <a:rPr lang="en-US" dirty="0" smtClean="0"/>
              <a:t> Little flower-- but if I could understand          And eternity in an hour.        </a:t>
            </a:r>
          </a:p>
          <a:p>
            <a:r>
              <a:rPr lang="en-US" dirty="0" smtClean="0"/>
              <a:t> What you are, root and all, and all in all,                                                    </a:t>
            </a:r>
          </a:p>
          <a:p>
            <a:r>
              <a:rPr lang="en-US" dirty="0" smtClean="0"/>
              <a:t> I should know what God and man is.</a:t>
            </a:r>
            <a:endParaRPr lang="en-US" dirty="0"/>
          </a:p>
        </p:txBody>
      </p:sp>
      <p:sp>
        <p:nvSpPr>
          <p:cNvPr id="5" name="TextBox 4"/>
          <p:cNvSpPr txBox="1"/>
          <p:nvPr/>
        </p:nvSpPr>
        <p:spPr>
          <a:xfrm>
            <a:off x="1219200" y="4572000"/>
            <a:ext cx="7086600" cy="1600438"/>
          </a:xfrm>
          <a:prstGeom prst="rect">
            <a:avLst/>
          </a:prstGeom>
          <a:noFill/>
        </p:spPr>
        <p:txBody>
          <a:bodyPr wrap="square" rtlCol="0">
            <a:spAutoFit/>
          </a:bodyPr>
          <a:lstStyle/>
          <a:p>
            <a:r>
              <a:rPr lang="en-US" sz="1600" i="1" dirty="0" smtClean="0"/>
              <a:t>What IS the figurative language in these poems (both by William Blake)?</a:t>
            </a:r>
          </a:p>
          <a:p>
            <a:r>
              <a:rPr lang="en-US" sz="1600" i="1" dirty="0" smtClean="0"/>
              <a:t>In other words, what is imaginative, NOT literal in the poems?</a:t>
            </a:r>
          </a:p>
          <a:p>
            <a:r>
              <a:rPr lang="en-US" sz="1600" i="1" dirty="0" smtClean="0"/>
              <a:t>What imagery does it create?</a:t>
            </a:r>
          </a:p>
          <a:p>
            <a:r>
              <a:rPr lang="en-US" sz="1600" i="1" dirty="0" smtClean="0"/>
              <a:t>How is it pleasurable (more fun than simply teaching the lesson</a:t>
            </a:r>
            <a:r>
              <a:rPr lang="en-US" sz="1600" i="1" dirty="0" smtClean="0"/>
              <a:t>)? What is the lesson in each poem?  How does the figurative language emphasize it?</a:t>
            </a:r>
            <a:endParaRPr lang="en-US" sz="1600" i="1" dirty="0" smtClean="0"/>
          </a:p>
          <a:p>
            <a:endParaRPr lang="en-US" dirty="0"/>
          </a:p>
        </p:txBody>
      </p:sp>
      <p:sp>
        <p:nvSpPr>
          <p:cNvPr id="6" name="Rectangle 5"/>
          <p:cNvSpPr/>
          <p:nvPr/>
        </p:nvSpPr>
        <p:spPr>
          <a:xfrm>
            <a:off x="1205620" y="4591616"/>
            <a:ext cx="6566780" cy="1428184"/>
          </a:xfrm>
          <a:prstGeom prst="rect">
            <a:avLst/>
          </a:prstGeom>
          <a:solidFill>
            <a:schemeClr val="accent1">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82435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48618" y="1219200"/>
            <a:ext cx="2799164" cy="523220"/>
          </a:xfrm>
          <a:prstGeom prst="rect">
            <a:avLst/>
          </a:prstGeom>
        </p:spPr>
        <p:txBody>
          <a:bodyPr wrap="none">
            <a:spAutoFit/>
          </a:bodyPr>
          <a:lstStyle/>
          <a:p>
            <a:r>
              <a:rPr lang="en-US" sz="2800" dirty="0" smtClean="0">
                <a:solidFill>
                  <a:srgbClr val="28D3EA"/>
                </a:solidFill>
                <a:latin typeface="Columbia Stamp" panose="00000400000000000000" pitchFamily="2" charset="0"/>
              </a:rPr>
              <a:t>Common Purposes</a:t>
            </a:r>
            <a:endParaRPr lang="en-US" sz="2800" dirty="0">
              <a:solidFill>
                <a:srgbClr val="28D3EA"/>
              </a:solidFill>
              <a:latin typeface="Columbia Stamp" panose="00000400000000000000" pitchFamily="2" charset="0"/>
            </a:endParaRPr>
          </a:p>
        </p:txBody>
      </p:sp>
      <p:sp>
        <p:nvSpPr>
          <p:cNvPr id="3" name="Rectangle 2"/>
          <p:cNvSpPr/>
          <p:nvPr/>
        </p:nvSpPr>
        <p:spPr>
          <a:xfrm>
            <a:off x="2133600" y="558225"/>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4" name="Rectangle 3"/>
          <p:cNvSpPr/>
          <p:nvPr/>
        </p:nvSpPr>
        <p:spPr>
          <a:xfrm>
            <a:off x="1143000" y="1997839"/>
            <a:ext cx="7010400" cy="3139321"/>
          </a:xfrm>
          <a:prstGeom prst="rect">
            <a:avLst/>
          </a:prstGeom>
        </p:spPr>
        <p:txBody>
          <a:bodyPr wrap="square">
            <a:spAutoFit/>
          </a:bodyPr>
          <a:lstStyle/>
          <a:p>
            <a:pPr marL="285750" indent="-285750">
              <a:buFont typeface="Arial" panose="020B0604020202020204" pitchFamily="34" charset="0"/>
              <a:buChar char="•"/>
            </a:pPr>
            <a:r>
              <a:rPr lang="en-US" dirty="0" smtClean="0"/>
              <a:t>“flourlike dust” John Steinbeck </a:t>
            </a:r>
            <a:r>
              <a:rPr lang="en-US" i="1" dirty="0" smtClean="0"/>
              <a:t>The Grapes of Wrath</a:t>
            </a:r>
            <a:endParaRPr lang="en-US" dirty="0" smtClean="0"/>
          </a:p>
          <a:p>
            <a:pPr marL="742950" lvl="1" indent="-285750">
              <a:buFont typeface="Arial" panose="020B0604020202020204" pitchFamily="34" charset="0"/>
              <a:buChar char="•"/>
            </a:pPr>
            <a:r>
              <a:rPr lang="en-US" dirty="0" smtClean="0"/>
              <a:t> CLARIFICATION</a:t>
            </a:r>
          </a:p>
          <a:p>
            <a:pPr marL="1200150" lvl="2" indent="-285750">
              <a:buFont typeface="Arial" panose="020B0604020202020204" pitchFamily="34" charset="0"/>
              <a:buChar char="•"/>
            </a:pPr>
            <a:r>
              <a:rPr lang="en-US" dirty="0" smtClean="0"/>
              <a:t>Figurative Language can show the reader exactly what the writer means; it can also explain unusual, new, or unfamiliar qualities.</a:t>
            </a:r>
          </a:p>
          <a:p>
            <a:pPr lvl="2"/>
            <a:endParaRPr lang="en-US" dirty="0" smtClean="0"/>
          </a:p>
          <a:p>
            <a:pPr marL="285750" indent="-285750">
              <a:buFont typeface="Arial" panose="020B0604020202020204" pitchFamily="34" charset="0"/>
              <a:buChar char="•"/>
            </a:pPr>
            <a:r>
              <a:rPr lang="en-US" dirty="0" smtClean="0"/>
              <a:t>“[Tom, confronting the man who drives the truck] licked his lips like a dog, two licks, one in each direction from the middle.”</a:t>
            </a:r>
          </a:p>
          <a:p>
            <a:pPr marL="742950" lvl="1" indent="-285750">
              <a:buFont typeface="Arial" panose="020B0604020202020204" pitchFamily="34" charset="0"/>
              <a:buChar char="•"/>
            </a:pPr>
            <a:r>
              <a:rPr lang="en-US" dirty="0" smtClean="0"/>
              <a:t> TONE</a:t>
            </a:r>
          </a:p>
          <a:p>
            <a:pPr marL="1200150" lvl="2" indent="-285750">
              <a:buFont typeface="Arial" panose="020B0604020202020204" pitchFamily="34" charset="0"/>
              <a:buChar char="•"/>
            </a:pPr>
            <a:r>
              <a:rPr lang="en-US" dirty="0" smtClean="0"/>
              <a:t> An image carries an attitude!  Tom is hungry, animalistic, ready to fight when he feels cornered.</a:t>
            </a:r>
            <a:endParaRPr lang="en-US" dirty="0"/>
          </a:p>
        </p:txBody>
      </p:sp>
      <p:sp>
        <p:nvSpPr>
          <p:cNvPr id="5" name="TextBox 4"/>
          <p:cNvSpPr txBox="1"/>
          <p:nvPr/>
        </p:nvSpPr>
        <p:spPr>
          <a:xfrm>
            <a:off x="1524000" y="5334000"/>
            <a:ext cx="5791200" cy="1323439"/>
          </a:xfrm>
          <a:prstGeom prst="rect">
            <a:avLst/>
          </a:prstGeom>
          <a:noFill/>
        </p:spPr>
        <p:txBody>
          <a:bodyPr wrap="square" rtlCol="0">
            <a:spAutoFit/>
          </a:bodyPr>
          <a:lstStyle/>
          <a:p>
            <a:pPr marL="0" lvl="2"/>
            <a:r>
              <a:rPr lang="en-US" sz="1600" i="1" dirty="0"/>
              <a:t>Note how comparing the dust to FLOUR changes everything: how easy is it to clean up spilled flour? Is the dust you clean off of your furniture like flour?  How would you like to be buried in flour? Are you suffocating and gagging yet?  Yuck!</a:t>
            </a:r>
          </a:p>
          <a:p>
            <a:endParaRPr lang="en-US" sz="1600" i="1" dirty="0"/>
          </a:p>
        </p:txBody>
      </p:sp>
      <p:sp>
        <p:nvSpPr>
          <p:cNvPr id="6" name="Rectangle 5"/>
          <p:cNvSpPr/>
          <p:nvPr/>
        </p:nvSpPr>
        <p:spPr>
          <a:xfrm>
            <a:off x="1524000" y="5334000"/>
            <a:ext cx="5638800" cy="1066800"/>
          </a:xfrm>
          <a:prstGeom prst="rect">
            <a:avLst/>
          </a:prstGeom>
          <a:solidFill>
            <a:schemeClr val="accent1">
              <a:alpha val="3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89991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2007" y="304799"/>
            <a:ext cx="4732386"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a:t>
            </a:r>
            <a:r>
              <a:rPr lang="en-US" dirty="0" smtClean="0">
                <a:solidFill>
                  <a:srgbClr val="0000FF"/>
                </a:solidFill>
                <a:latin typeface="Columbia Stamp" panose="00000400000000000000" pitchFamily="2" charset="0"/>
              </a:rPr>
              <a:t> </a:t>
            </a:r>
            <a:r>
              <a:rPr lang="en-US" sz="4400" dirty="0" smtClean="0">
                <a:solidFill>
                  <a:srgbClr val="0000FF"/>
                </a:solidFill>
                <a:latin typeface="Columbia Stamp" panose="00000400000000000000" pitchFamily="2" charset="0"/>
              </a:rPr>
              <a:t>Language</a:t>
            </a:r>
            <a:endParaRPr lang="en-US" sz="4400" dirty="0"/>
          </a:p>
        </p:txBody>
      </p:sp>
      <p:sp>
        <p:nvSpPr>
          <p:cNvPr id="3" name="Rectangle 2"/>
          <p:cNvSpPr/>
          <p:nvPr/>
        </p:nvSpPr>
        <p:spPr>
          <a:xfrm>
            <a:off x="4119456" y="1150948"/>
            <a:ext cx="1192955" cy="523220"/>
          </a:xfrm>
          <a:prstGeom prst="rect">
            <a:avLst/>
          </a:prstGeom>
        </p:spPr>
        <p:txBody>
          <a:bodyPr wrap="none">
            <a:spAutoFit/>
          </a:bodyPr>
          <a:lstStyle/>
          <a:p>
            <a:r>
              <a:rPr lang="en-US" sz="2800" dirty="0" smtClean="0">
                <a:solidFill>
                  <a:srgbClr val="28D3EA"/>
                </a:solidFill>
                <a:latin typeface="Columbia Stamp" panose="00000400000000000000" pitchFamily="2" charset="0"/>
              </a:rPr>
              <a:t>SIMILE</a:t>
            </a:r>
            <a:endParaRPr lang="en-US" sz="2800" dirty="0">
              <a:solidFill>
                <a:srgbClr val="28D3EA"/>
              </a:solidFill>
              <a:latin typeface="Columbia Stamp" panose="00000400000000000000" pitchFamily="2" charset="0"/>
            </a:endParaRPr>
          </a:p>
        </p:txBody>
      </p:sp>
      <p:sp>
        <p:nvSpPr>
          <p:cNvPr id="4" name="Rectangle 3"/>
          <p:cNvSpPr/>
          <p:nvPr/>
        </p:nvSpPr>
        <p:spPr>
          <a:xfrm>
            <a:off x="1524000" y="1997839"/>
            <a:ext cx="6248400" cy="3539430"/>
          </a:xfrm>
          <a:prstGeom prst="rect">
            <a:avLst/>
          </a:prstGeom>
        </p:spPr>
        <p:txBody>
          <a:bodyPr wrap="square">
            <a:spAutoFit/>
          </a:bodyPr>
          <a:lstStyle/>
          <a:p>
            <a:pPr marL="285750" indent="-285750">
              <a:buFont typeface="Arial" panose="020B0604020202020204" pitchFamily="34" charset="0"/>
              <a:buChar char="•"/>
            </a:pPr>
            <a:r>
              <a:rPr lang="en-US" dirty="0" smtClean="0"/>
              <a:t>a comparison of two dissimilar things using “like” or “as”</a:t>
            </a:r>
          </a:p>
          <a:p>
            <a:pPr marL="742950" lvl="1" indent="-285750">
              <a:buFont typeface="Arial" panose="020B0604020202020204" pitchFamily="34" charset="0"/>
              <a:buChar char="•"/>
            </a:pPr>
            <a:r>
              <a:rPr lang="en-US" dirty="0" smtClean="0"/>
              <a:t>similes are polite and unassuming</a:t>
            </a:r>
          </a:p>
          <a:p>
            <a:pPr marL="742950" lvl="1" indent="-285750">
              <a:buFont typeface="Arial" panose="020B0604020202020204" pitchFamily="34" charset="0"/>
              <a:buChar char="•"/>
            </a:pPr>
            <a:r>
              <a:rPr lang="en-US" dirty="0" smtClean="0"/>
              <a:t>from “A Red, Red Rose” by Robert Burns:</a:t>
            </a:r>
          </a:p>
          <a:p>
            <a:pPr marL="1200150" lvl="2" indent="-285750">
              <a:buFont typeface="Arial" panose="020B0604020202020204" pitchFamily="34" charset="0"/>
              <a:buChar char="•"/>
            </a:pPr>
            <a:r>
              <a:rPr lang="en-US" dirty="0" smtClean="0"/>
              <a:t>O my </a:t>
            </a:r>
            <a:r>
              <a:rPr lang="en-US" dirty="0" err="1" smtClean="0"/>
              <a:t>luve’s</a:t>
            </a:r>
            <a:r>
              <a:rPr lang="en-US" dirty="0" smtClean="0"/>
              <a:t> like a red, red rose</a:t>
            </a:r>
          </a:p>
          <a:p>
            <a:r>
              <a:rPr lang="en-US" dirty="0" smtClean="0"/>
              <a:t>	     That’s newly sprung in June;</a:t>
            </a:r>
          </a:p>
          <a:p>
            <a:r>
              <a:rPr lang="en-US" dirty="0" smtClean="0"/>
              <a:t> 	     O my </a:t>
            </a:r>
            <a:r>
              <a:rPr lang="en-US" dirty="0" err="1" smtClean="0"/>
              <a:t>luve’s</a:t>
            </a:r>
            <a:r>
              <a:rPr lang="en-US" dirty="0" smtClean="0"/>
              <a:t> like the </a:t>
            </a:r>
            <a:r>
              <a:rPr lang="en-US" dirty="0" err="1" smtClean="0"/>
              <a:t>melodie</a:t>
            </a:r>
            <a:endParaRPr lang="en-US" dirty="0" smtClean="0"/>
          </a:p>
          <a:p>
            <a:r>
              <a:rPr lang="en-US" dirty="0" smtClean="0"/>
              <a:t>	     That’s sweetly played in tune</a:t>
            </a:r>
          </a:p>
          <a:p>
            <a:pPr marL="285750" indent="-285750">
              <a:buFont typeface="Arial" panose="020B0604020202020204" pitchFamily="34" charset="0"/>
              <a:buChar char="•"/>
            </a:pPr>
            <a:endParaRPr lang="en-US" dirty="0" smtClean="0"/>
          </a:p>
          <a:p>
            <a:r>
              <a:rPr lang="en-US" sz="1600" i="1" dirty="0" smtClean="0"/>
              <a:t>How does this particular comparison affect the tone of the poem?  What kind of love is this if it is like a red rose (compared to say, an orange lily)? Why a rose newly sprung in June (compared to say, in the full glorious bloom of July)? What does it say about his love that it’s like a sweet, tuneful melody (compared to say, a booming chorus or full symphony)?</a:t>
            </a:r>
            <a:endParaRPr lang="en-US" sz="1600" i="1" dirty="0"/>
          </a:p>
        </p:txBody>
      </p:sp>
      <p:sp>
        <p:nvSpPr>
          <p:cNvPr id="5" name="Rectangle 4"/>
          <p:cNvSpPr/>
          <p:nvPr/>
        </p:nvSpPr>
        <p:spPr>
          <a:xfrm>
            <a:off x="1524000" y="4190999"/>
            <a:ext cx="6248400" cy="1346269"/>
          </a:xfrm>
          <a:prstGeom prst="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2819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4309" y="452673"/>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3900628" y="1108119"/>
            <a:ext cx="1624163" cy="461665"/>
          </a:xfrm>
          <a:prstGeom prst="rect">
            <a:avLst/>
          </a:prstGeom>
        </p:spPr>
        <p:txBody>
          <a:bodyPr wrap="none">
            <a:spAutoFit/>
          </a:bodyPr>
          <a:lstStyle/>
          <a:p>
            <a:r>
              <a:rPr lang="en-US" sz="2400" dirty="0" smtClean="0">
                <a:solidFill>
                  <a:srgbClr val="28D3EA"/>
                </a:solidFill>
                <a:latin typeface="Columbia Stamp" panose="00000400000000000000" pitchFamily="2" charset="0"/>
              </a:rPr>
              <a:t>METAPHOR</a:t>
            </a:r>
            <a:endParaRPr lang="en-US" sz="2400" dirty="0">
              <a:solidFill>
                <a:srgbClr val="28D3EA"/>
              </a:solidFill>
              <a:latin typeface="Columbia Stamp" panose="00000400000000000000" pitchFamily="2" charset="0"/>
            </a:endParaRPr>
          </a:p>
        </p:txBody>
      </p:sp>
      <p:sp>
        <p:nvSpPr>
          <p:cNvPr id="4" name="Rectangle 3"/>
          <p:cNvSpPr/>
          <p:nvPr/>
        </p:nvSpPr>
        <p:spPr>
          <a:xfrm>
            <a:off x="978909" y="1447800"/>
            <a:ext cx="7467600" cy="5355312"/>
          </a:xfrm>
          <a:prstGeom prst="rect">
            <a:avLst/>
          </a:prstGeom>
        </p:spPr>
        <p:txBody>
          <a:bodyPr wrap="square">
            <a:spAutoFit/>
          </a:bodyPr>
          <a:lstStyle/>
          <a:p>
            <a:pPr marL="285750" indent="-285750">
              <a:buFont typeface="Arial" panose="020B0604020202020204" pitchFamily="34" charset="0"/>
              <a:buChar char="•"/>
            </a:pPr>
            <a:r>
              <a:rPr lang="en-US" dirty="0" smtClean="0"/>
              <a:t>A direct comparison of two dissimilar things</a:t>
            </a:r>
          </a:p>
          <a:p>
            <a:pPr marL="742950" lvl="1" indent="-285750">
              <a:buFont typeface="Arial" panose="020B0604020202020204" pitchFamily="34" charset="0"/>
              <a:buChar char="•"/>
            </a:pPr>
            <a:r>
              <a:rPr lang="en-US" dirty="0" smtClean="0"/>
              <a:t>Metaphor is stronger, more controlling and forceful </a:t>
            </a:r>
          </a:p>
          <a:p>
            <a:pPr marL="742950" lvl="1" indent="-285750">
              <a:buFont typeface="Arial" panose="020B0604020202020204" pitchFamily="34" charset="0"/>
              <a:buChar char="•"/>
            </a:pPr>
            <a:r>
              <a:rPr lang="en-US" dirty="0" smtClean="0"/>
              <a:t>“The Drum” by Nikki Giovanni</a:t>
            </a:r>
          </a:p>
          <a:p>
            <a:pPr marL="1200150" lvl="2" indent="-285750">
              <a:buFont typeface="Arial" panose="020B0604020202020204" pitchFamily="34" charset="0"/>
              <a:buChar char="•"/>
            </a:pPr>
            <a:r>
              <a:rPr lang="en-US" dirty="0" smtClean="0"/>
              <a:t>daddy says the world is</a:t>
            </a:r>
          </a:p>
          <a:p>
            <a:r>
              <a:rPr lang="en-US" dirty="0"/>
              <a:t>	 </a:t>
            </a:r>
            <a:r>
              <a:rPr lang="en-US" dirty="0" smtClean="0"/>
              <a:t>    a drum tight and hard</a:t>
            </a:r>
          </a:p>
          <a:p>
            <a:r>
              <a:rPr lang="en-US" dirty="0" smtClean="0"/>
              <a:t>	     and </a:t>
            </a:r>
            <a:r>
              <a:rPr lang="en-US" dirty="0" err="1" smtClean="0"/>
              <a:t>i</a:t>
            </a:r>
            <a:r>
              <a:rPr lang="en-US" dirty="0" smtClean="0"/>
              <a:t> told him</a:t>
            </a:r>
          </a:p>
          <a:p>
            <a:r>
              <a:rPr lang="en-US" dirty="0" smtClean="0"/>
              <a:t>	     </a:t>
            </a:r>
            <a:r>
              <a:rPr lang="en-US" dirty="0" err="1" smtClean="0"/>
              <a:t>i'm</a:t>
            </a:r>
            <a:r>
              <a:rPr lang="en-US" dirty="0" smtClean="0"/>
              <a:t> </a:t>
            </a:r>
            <a:r>
              <a:rPr lang="en-US" dirty="0" err="1" smtClean="0"/>
              <a:t>gonna</a:t>
            </a:r>
            <a:r>
              <a:rPr lang="en-US" dirty="0" smtClean="0"/>
              <a:t> beat</a:t>
            </a:r>
          </a:p>
          <a:p>
            <a:r>
              <a:rPr lang="en-US" dirty="0" smtClean="0"/>
              <a:t>	     out my own rhythm</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 “With rare ingenuity, Aimee kept the Ferris wheels and the merry- go-round of religion going night and day.”  Carey McWilliams </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 [Huey Long] designated his old benefactor, O.K. Allen of Winnfield, as the apostolic choice for the next full term.”  </a:t>
            </a:r>
            <a:r>
              <a:rPr lang="en-US" dirty="0" err="1" smtClean="0"/>
              <a:t>Hodding</a:t>
            </a:r>
            <a:r>
              <a:rPr lang="en-US" dirty="0" smtClean="0"/>
              <a:t> Carter</a:t>
            </a:r>
          </a:p>
          <a:p>
            <a:endParaRPr lang="en-US" dirty="0" smtClean="0"/>
          </a:p>
          <a:p>
            <a:r>
              <a:rPr lang="en-US" sz="1600" i="1" dirty="0" smtClean="0"/>
              <a:t>What do these metaphors suggest? What attitudes or associations do they have?  What does ‘daddy’ mean about the world? What does the author feel about religion if there are Ferris wheels and merry-go-rounds in it? What is the significance of Long’s choice if it is apostolic?</a:t>
            </a:r>
            <a:endParaRPr lang="en-US" sz="1600" i="1" dirty="0"/>
          </a:p>
        </p:txBody>
      </p:sp>
      <p:sp>
        <p:nvSpPr>
          <p:cNvPr id="5" name="Rectangle 4"/>
          <p:cNvSpPr/>
          <p:nvPr/>
        </p:nvSpPr>
        <p:spPr>
          <a:xfrm>
            <a:off x="978909" y="5562600"/>
            <a:ext cx="7467600" cy="1066800"/>
          </a:xfrm>
          <a:prstGeom prst="rect">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71612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228600"/>
            <a:ext cx="2528064" cy="769441"/>
          </a:xfrm>
          <a:prstGeom prst="rect">
            <a:avLst/>
          </a:prstGeom>
        </p:spPr>
        <p:txBody>
          <a:bodyPr wrap="none">
            <a:spAutoFit/>
          </a:bodyPr>
          <a:lstStyle/>
          <a:p>
            <a:r>
              <a:rPr lang="en-US" sz="4400" dirty="0" smtClean="0">
                <a:solidFill>
                  <a:srgbClr val="28D3EA"/>
                </a:solidFill>
                <a:latin typeface="Columbia Stamp" panose="00000400000000000000" pitchFamily="2" charset="0"/>
              </a:rPr>
              <a:t>CHECK-UP</a:t>
            </a:r>
            <a:endParaRPr lang="en-US" sz="4400" dirty="0">
              <a:solidFill>
                <a:srgbClr val="28D3EA"/>
              </a:solidFill>
              <a:latin typeface="Columbia Stamp" panose="00000400000000000000" pitchFamily="2" charset="0"/>
            </a:endParaRPr>
          </a:p>
        </p:txBody>
      </p:sp>
      <p:sp>
        <p:nvSpPr>
          <p:cNvPr id="3" name="Rectangle 2"/>
          <p:cNvSpPr/>
          <p:nvPr/>
        </p:nvSpPr>
        <p:spPr>
          <a:xfrm>
            <a:off x="3566833" y="880098"/>
            <a:ext cx="2143792" cy="369332"/>
          </a:xfrm>
          <a:prstGeom prst="rect">
            <a:avLst/>
          </a:prstGeom>
        </p:spPr>
        <p:txBody>
          <a:bodyPr wrap="none">
            <a:spAutoFit/>
          </a:bodyPr>
          <a:lstStyle/>
          <a:p>
            <a:r>
              <a:rPr lang="en-US" b="1" dirty="0" smtClean="0">
                <a:solidFill>
                  <a:srgbClr val="FF0000"/>
                </a:solidFill>
              </a:rPr>
              <a:t>Metaphor vs.  Simile</a:t>
            </a:r>
            <a:endParaRPr lang="en-US" b="1" dirty="0">
              <a:solidFill>
                <a:srgbClr val="FF0000"/>
              </a:solidFill>
            </a:endParaRPr>
          </a:p>
        </p:txBody>
      </p:sp>
      <p:sp>
        <p:nvSpPr>
          <p:cNvPr id="4" name="Rectangle 3"/>
          <p:cNvSpPr/>
          <p:nvPr/>
        </p:nvSpPr>
        <p:spPr>
          <a:xfrm>
            <a:off x="1546160" y="1143000"/>
            <a:ext cx="2027286" cy="369332"/>
          </a:xfrm>
          <a:prstGeom prst="rect">
            <a:avLst/>
          </a:prstGeom>
        </p:spPr>
        <p:txBody>
          <a:bodyPr wrap="none">
            <a:spAutoFit/>
          </a:bodyPr>
          <a:lstStyle/>
          <a:p>
            <a:r>
              <a:rPr lang="en-US" dirty="0" smtClean="0"/>
              <a:t>“Silos” by Rita Dove</a:t>
            </a:r>
            <a:endParaRPr lang="en-US" dirty="0"/>
          </a:p>
        </p:txBody>
      </p:sp>
      <p:sp>
        <p:nvSpPr>
          <p:cNvPr id="5" name="Rectangle 4"/>
          <p:cNvSpPr/>
          <p:nvPr/>
        </p:nvSpPr>
        <p:spPr>
          <a:xfrm>
            <a:off x="1180686" y="1676400"/>
            <a:ext cx="6248400" cy="4524315"/>
          </a:xfrm>
          <a:prstGeom prst="rect">
            <a:avLst/>
          </a:prstGeom>
        </p:spPr>
        <p:txBody>
          <a:bodyPr wrap="square">
            <a:spAutoFit/>
          </a:bodyPr>
          <a:lstStyle/>
          <a:p>
            <a:r>
              <a:rPr lang="en-US" dirty="0" smtClean="0"/>
              <a:t>Like martial swans in spring paraded against the city sky’s</a:t>
            </a:r>
          </a:p>
          <a:p>
            <a:r>
              <a:rPr lang="en-US" dirty="0" smtClean="0"/>
              <a:t>shabby blue, they were always too white and</a:t>
            </a:r>
          </a:p>
          <a:p>
            <a:r>
              <a:rPr lang="en-US" dirty="0" smtClean="0"/>
              <a:t>suddenly there.</a:t>
            </a:r>
          </a:p>
          <a:p>
            <a:endParaRPr lang="en-US" dirty="0" smtClean="0"/>
          </a:p>
          <a:p>
            <a:r>
              <a:rPr lang="en-US" dirty="0" smtClean="0"/>
              <a:t>They were never fingers, never xylophones, although once</a:t>
            </a:r>
          </a:p>
          <a:p>
            <a:r>
              <a:rPr lang="en-US" dirty="0" smtClean="0"/>
              <a:t>a stranger said they put him in mind of Pan’s pipes</a:t>
            </a:r>
          </a:p>
          <a:p>
            <a:r>
              <a:rPr lang="en-US" dirty="0" smtClean="0"/>
              <a:t>and all the lost songs of Greece.  But to the townspeople</a:t>
            </a:r>
          </a:p>
          <a:p>
            <a:r>
              <a:rPr lang="en-US" dirty="0" smtClean="0"/>
              <a:t>they were like cigarettes, the smell chewy and bitter</a:t>
            </a:r>
          </a:p>
          <a:p>
            <a:r>
              <a:rPr lang="en-US" dirty="0" smtClean="0"/>
              <a:t>like a field shorn of milkweed, or beer brewing, or</a:t>
            </a:r>
          </a:p>
          <a:p>
            <a:r>
              <a:rPr lang="en-US" dirty="0" smtClean="0"/>
              <a:t>a fingernail scorched over a flame.</a:t>
            </a:r>
          </a:p>
          <a:p>
            <a:endParaRPr lang="en-US" dirty="0" smtClean="0"/>
          </a:p>
          <a:p>
            <a:r>
              <a:rPr lang="en-US" dirty="0" smtClean="0"/>
              <a:t>No, no, exclaimed the children.  They’re a fresh packet of chalk,</a:t>
            </a:r>
          </a:p>
          <a:p>
            <a:r>
              <a:rPr lang="en-US" dirty="0" smtClean="0"/>
              <a:t>dreading the math work.</a:t>
            </a:r>
          </a:p>
          <a:p>
            <a:endParaRPr lang="en-US" dirty="0" smtClean="0"/>
          </a:p>
          <a:p>
            <a:r>
              <a:rPr lang="en-US" dirty="0" smtClean="0"/>
              <a:t>They were masculine toys.  They were tall wishes.  They</a:t>
            </a:r>
          </a:p>
          <a:p>
            <a:r>
              <a:rPr lang="en-US" dirty="0" smtClean="0"/>
              <a:t>were the ribs of the modern world.</a:t>
            </a:r>
            <a:endParaRPr lang="en-US" dirty="0"/>
          </a:p>
        </p:txBody>
      </p:sp>
      <p:sp>
        <p:nvSpPr>
          <p:cNvPr id="6" name="TextBox 5"/>
          <p:cNvSpPr txBox="1"/>
          <p:nvPr/>
        </p:nvSpPr>
        <p:spPr>
          <a:xfrm>
            <a:off x="6858000" y="1788039"/>
            <a:ext cx="2133600" cy="1077218"/>
          </a:xfrm>
          <a:prstGeom prst="rect">
            <a:avLst/>
          </a:prstGeom>
          <a:noFill/>
        </p:spPr>
        <p:txBody>
          <a:bodyPr wrap="square" rtlCol="0">
            <a:spAutoFit/>
          </a:bodyPr>
          <a:lstStyle/>
          <a:p>
            <a:r>
              <a:rPr lang="en-US" sz="1600" i="1" dirty="0" smtClean="0"/>
              <a:t>Can you spot the metaphors? The similes? What do they suggest?</a:t>
            </a:r>
            <a:endParaRPr lang="en-US" sz="1600" i="1" dirty="0"/>
          </a:p>
        </p:txBody>
      </p:sp>
      <p:sp>
        <p:nvSpPr>
          <p:cNvPr id="7" name="Rectangle 6"/>
          <p:cNvSpPr/>
          <p:nvPr/>
        </p:nvSpPr>
        <p:spPr>
          <a:xfrm>
            <a:off x="6858000" y="1843869"/>
            <a:ext cx="2057400" cy="1077218"/>
          </a:xfrm>
          <a:prstGeom prst="rect">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7834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2489" y="156329"/>
            <a:ext cx="4814138" cy="769441"/>
          </a:xfrm>
          <a:prstGeom prst="rect">
            <a:avLst/>
          </a:prstGeom>
        </p:spPr>
        <p:txBody>
          <a:bodyPr wrap="none">
            <a:spAutoFit/>
          </a:bodyPr>
          <a:lstStyle/>
          <a:p>
            <a:r>
              <a:rPr lang="en-US" sz="4400" dirty="0" smtClean="0">
                <a:solidFill>
                  <a:srgbClr val="0000FF"/>
                </a:solidFill>
                <a:latin typeface="Columbia Stamp" panose="00000400000000000000" pitchFamily="2" charset="0"/>
              </a:rPr>
              <a:t>Figurative Language</a:t>
            </a:r>
            <a:endParaRPr lang="en-US" sz="4400" dirty="0"/>
          </a:p>
        </p:txBody>
      </p:sp>
      <p:sp>
        <p:nvSpPr>
          <p:cNvPr id="3" name="Rectangle 2"/>
          <p:cNvSpPr/>
          <p:nvPr/>
        </p:nvSpPr>
        <p:spPr>
          <a:xfrm>
            <a:off x="2932210" y="925770"/>
            <a:ext cx="2820837" cy="523220"/>
          </a:xfrm>
          <a:prstGeom prst="rect">
            <a:avLst/>
          </a:prstGeom>
        </p:spPr>
        <p:txBody>
          <a:bodyPr wrap="none">
            <a:spAutoFit/>
          </a:bodyPr>
          <a:lstStyle/>
          <a:p>
            <a:r>
              <a:rPr lang="en-US" sz="2800" dirty="0" smtClean="0">
                <a:solidFill>
                  <a:srgbClr val="28D3EA"/>
                </a:solidFill>
                <a:latin typeface="Columbia Stamp" panose="00000400000000000000" pitchFamily="2" charset="0"/>
              </a:rPr>
              <a:t>PERSONIFICATION</a:t>
            </a:r>
            <a:endParaRPr lang="en-US" sz="2800" dirty="0">
              <a:solidFill>
                <a:srgbClr val="28D3EA"/>
              </a:solidFill>
              <a:latin typeface="Columbia Stamp" panose="00000400000000000000" pitchFamily="2" charset="0"/>
            </a:endParaRPr>
          </a:p>
        </p:txBody>
      </p:sp>
      <p:sp>
        <p:nvSpPr>
          <p:cNvPr id="4" name="Rectangle 3"/>
          <p:cNvSpPr/>
          <p:nvPr/>
        </p:nvSpPr>
        <p:spPr>
          <a:xfrm>
            <a:off x="990600" y="1524000"/>
            <a:ext cx="6704058" cy="3970318"/>
          </a:xfrm>
          <a:prstGeom prst="rect">
            <a:avLst/>
          </a:prstGeom>
        </p:spPr>
        <p:txBody>
          <a:bodyPr wrap="square">
            <a:spAutoFit/>
          </a:bodyPr>
          <a:lstStyle/>
          <a:p>
            <a:pPr marL="285750" indent="-285750">
              <a:buFont typeface="Arial" panose="020B0604020202020204" pitchFamily="34" charset="0"/>
              <a:buChar char="•"/>
            </a:pPr>
            <a:r>
              <a:rPr lang="en-US" dirty="0" smtClean="0"/>
              <a:t>Applying human traits to non-human (usually inanimate) objects</a:t>
            </a:r>
          </a:p>
          <a:p>
            <a:pPr marL="742950" lvl="1" indent="-285750">
              <a:buFont typeface="Arial" panose="020B0604020202020204" pitchFamily="34" charset="0"/>
              <a:buChar char="•"/>
            </a:pPr>
            <a:r>
              <a:rPr lang="en-US" dirty="0" smtClean="0"/>
              <a:t>Using </a:t>
            </a:r>
            <a:r>
              <a:rPr lang="en-US" b="1" dirty="0" smtClean="0"/>
              <a:t>verbs</a:t>
            </a:r>
            <a:r>
              <a:rPr lang="en-US" dirty="0" smtClean="0"/>
              <a:t>: the trees gossip in high whispers through the evening</a:t>
            </a:r>
          </a:p>
          <a:p>
            <a:pPr marL="742950" lvl="1" indent="-285750">
              <a:buFont typeface="Arial" panose="020B0604020202020204" pitchFamily="34" charset="0"/>
              <a:buChar char="•"/>
            </a:pPr>
            <a:r>
              <a:rPr lang="en-US" dirty="0" smtClean="0"/>
              <a:t>Using the </a:t>
            </a:r>
            <a:r>
              <a:rPr lang="en-US" b="1" dirty="0" smtClean="0"/>
              <a:t>third-person singular pronouns</a:t>
            </a:r>
            <a:r>
              <a:rPr lang="en-US" dirty="0" smtClean="0"/>
              <a:t>, he, and she: By October, the oak had only half of her russet leaves . . .</a:t>
            </a:r>
          </a:p>
          <a:p>
            <a:pPr marL="742950" lvl="1" indent="-285750">
              <a:buFont typeface="Arial" panose="020B0604020202020204" pitchFamily="34" charset="0"/>
              <a:buChar char="•"/>
            </a:pPr>
            <a:r>
              <a:rPr lang="en-US" dirty="0" smtClean="0"/>
              <a:t>Using </a:t>
            </a:r>
            <a:r>
              <a:rPr lang="en-US" b="1" dirty="0" smtClean="0"/>
              <a:t>adjectives and participles</a:t>
            </a:r>
            <a:r>
              <a:rPr lang="en-US" dirty="0" smtClean="0"/>
              <a:t>: the shivering autumn trees looked surprised to find themselves naked so soon</a:t>
            </a:r>
          </a:p>
          <a:p>
            <a:pPr marL="742950" lvl="1" indent="-285750">
              <a:buFont typeface="Arial" panose="020B0604020202020204" pitchFamily="34" charset="0"/>
              <a:buChar char="•"/>
            </a:pPr>
            <a:r>
              <a:rPr lang="en-US" dirty="0" smtClean="0"/>
              <a:t>Using </a:t>
            </a:r>
            <a:r>
              <a:rPr lang="en-US" b="1" dirty="0" smtClean="0"/>
              <a:t>noun</a:t>
            </a:r>
            <a:r>
              <a:rPr lang="en-US" dirty="0" smtClean="0"/>
              <a:t>s: the trees, a fierce-looking defensive line, made the girl hesitate to continue</a:t>
            </a:r>
          </a:p>
          <a:p>
            <a:pPr marL="742950" lvl="1" indent="-285750">
              <a:buFont typeface="Arial" panose="020B0604020202020204" pitchFamily="34" charset="0"/>
              <a:buChar char="•"/>
            </a:pPr>
            <a:r>
              <a:rPr lang="en-US" b="1" dirty="0" smtClean="0"/>
              <a:t>Assigning body parts</a:t>
            </a:r>
            <a:r>
              <a:rPr lang="en-US" dirty="0" smtClean="0"/>
              <a:t>: the trees stretched their bony knuckles toward the sky</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 Personification is playful, imaginative.</a:t>
            </a:r>
          </a:p>
          <a:p>
            <a:pPr marL="285750" indent="-285750">
              <a:buFont typeface="Arial" panose="020B0604020202020204" pitchFamily="34" charset="0"/>
              <a:buChar char="•"/>
            </a:pPr>
            <a:r>
              <a:rPr lang="en-US" dirty="0"/>
              <a:t> </a:t>
            </a:r>
            <a:r>
              <a:rPr lang="en-US" dirty="0" smtClean="0"/>
              <a:t>Personification can suggest PATHETIC FALLACY</a:t>
            </a:r>
            <a:endParaRPr lang="en-US" dirty="0"/>
          </a:p>
        </p:txBody>
      </p:sp>
    </p:spTree>
    <p:extLst>
      <p:ext uri="{BB962C8B-B14F-4D97-AF65-F5344CB8AC3E}">
        <p14:creationId xmlns:p14="http://schemas.microsoft.com/office/powerpoint/2010/main" val="8418575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TotalTime>
  <Words>2918</Words>
  <Application>Microsoft Office PowerPoint</Application>
  <PresentationFormat>On-screen Show (4:3)</PresentationFormat>
  <Paragraphs>297</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Columbia Stamp</vt:lpstr>
      <vt:lpstr>Calibri</vt:lpstr>
      <vt:lpstr>Office Theme</vt:lpstr>
      <vt:lpstr>Figurative Language</vt:lpstr>
      <vt:lpstr>Figurative Language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Granite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Figurative Language</dc:title>
  <dc:creator>Windows User</dc:creator>
  <cp:lastModifiedBy>Windows User</cp:lastModifiedBy>
  <cp:revision>20</cp:revision>
  <dcterms:created xsi:type="dcterms:W3CDTF">2013-11-14T15:04:03Z</dcterms:created>
  <dcterms:modified xsi:type="dcterms:W3CDTF">2013-12-12T16:47:56Z</dcterms:modified>
</cp:coreProperties>
</file>